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73" r:id="rId12"/>
    <p:sldId id="274" r:id="rId13"/>
    <p:sldId id="286" r:id="rId14"/>
    <p:sldId id="267" r:id="rId15"/>
    <p:sldId id="268" r:id="rId16"/>
    <p:sldId id="269" r:id="rId17"/>
    <p:sldId id="270" r:id="rId18"/>
    <p:sldId id="271" r:id="rId19"/>
    <p:sldId id="272" r:id="rId20"/>
    <p:sldId id="275" r:id="rId21"/>
    <p:sldId id="282" r:id="rId22"/>
    <p:sldId id="278" r:id="rId23"/>
    <p:sldId id="281" r:id="rId24"/>
    <p:sldId id="283" r:id="rId25"/>
    <p:sldId id="284" r:id="rId26"/>
    <p:sldId id="285" r:id="rId27"/>
  </p:sldIdLst>
  <p:sldSz cx="14630400" cy="8229600"/>
  <p:notesSz cx="8229600" cy="14630400"/>
  <p:embeddedFontLst>
    <p:embeddedFont>
      <p:font typeface="Inconsolata" pitchFamily="1" charset="0"/>
      <p:regular r:id="rId29"/>
    </p:embeddedFont>
    <p:embeddedFont>
      <p:font typeface="Montserrat Black" panose="00000A00000000000000" pitchFamily="2" charset="0"/>
      <p:regular r:id="rId30"/>
      <p:bold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331" y="-1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34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90E90-EFF6-48F9-7C65-E36A425878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51B005-4CF1-DB91-20EB-5EB9ECEA3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8D260-3C5B-01BC-D2BD-AFD0C8C529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68E159-4E6B-6459-316F-0A8A548F59FD}"/>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974690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9.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6.svg"/><Relationship Id="rId11" Type="http://schemas.openxmlformats.org/officeDocument/2006/relationships/image" Target="../media/image55.png"/><Relationship Id="rId5" Type="http://schemas.openxmlformats.org/officeDocument/2006/relationships/image" Target="../media/image35.png"/><Relationship Id="rId10" Type="http://schemas.openxmlformats.org/officeDocument/2006/relationships/image" Target="../media/image54.svg"/><Relationship Id="rId4" Type="http://schemas.openxmlformats.org/officeDocument/2006/relationships/image" Target="../media/image50.svg"/><Relationship Id="rId9"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18.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sv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51.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52.svg"/><Relationship Id="rId9" Type="http://schemas.openxmlformats.org/officeDocument/2006/relationships/image" Target="../media/image82.png"/><Relationship Id="rId14" Type="http://schemas.openxmlformats.org/officeDocument/2006/relationships/image" Target="../media/image87.svg"/></Relationships>
</file>

<file path=ppt/slides/_rels/slide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29.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7.xml"/><Relationship Id="rId16" Type="http://schemas.openxmlformats.org/officeDocument/2006/relationships/image" Target="../media/image36.svg"/><Relationship Id="rId1" Type="http://schemas.openxmlformats.org/officeDocument/2006/relationships/slideLayout" Target="../slideLayouts/slideLayout8.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slides/_rels/slide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1277" y="3019561"/>
            <a:ext cx="6902703" cy="1543050"/>
          </a:xfrm>
          <a:prstGeom prst="rect">
            <a:avLst/>
          </a:prstGeom>
          <a:noFill/>
          <a:ln/>
        </p:spPr>
        <p:txBody>
          <a:bodyPr wrap="square" lIns="0" tIns="0" rIns="0" bIns="0" rtlCol="0" anchor="t"/>
          <a:lstStyle/>
          <a:p>
            <a:pPr marL="0" indent="0" algn="l">
              <a:lnSpc>
                <a:spcPts val="6050"/>
              </a:lnSpc>
              <a:buNone/>
            </a:pPr>
            <a:r>
              <a:rPr lang="en-US" sz="4850" b="1" dirty="0">
                <a:solidFill>
                  <a:srgbClr val="151617"/>
                </a:solidFill>
                <a:latin typeface="Montserrat Black" pitchFamily="34" charset="0"/>
                <a:ea typeface="Montserrat Black" pitchFamily="34" charset="-122"/>
                <a:cs typeface="Montserrat Black" pitchFamily="34" charset="-120"/>
              </a:rPr>
              <a:t>Hệ thống Quản lý Luận văn (TMS)</a:t>
            </a:r>
            <a:endParaRPr lang="en-US" sz="4850" dirty="0"/>
          </a:p>
        </p:txBody>
      </p:sp>
      <p:sp>
        <p:nvSpPr>
          <p:cNvPr id="4" name="Text 1"/>
          <p:cNvSpPr/>
          <p:nvPr/>
        </p:nvSpPr>
        <p:spPr>
          <a:xfrm>
            <a:off x="691277" y="4676418"/>
            <a:ext cx="7761446" cy="790099"/>
          </a:xfrm>
          <a:prstGeom prst="rect">
            <a:avLst/>
          </a:prstGeom>
          <a:noFill/>
          <a:ln/>
        </p:spPr>
        <p:txBody>
          <a:bodyPr wrap="square" lIns="0" tIns="0" rIns="0" bIns="0" rtlCol="0" anchor="t"/>
          <a:lstStyle/>
          <a:p>
            <a:pPr marL="0" indent="0" algn="l">
              <a:lnSpc>
                <a:spcPts val="3100"/>
              </a:lnSpc>
              <a:buNone/>
            </a:pPr>
            <a:r>
              <a:rPr lang="en-US" sz="2000" dirty="0">
                <a:solidFill>
                  <a:srgbClr val="151617"/>
                </a:solidFill>
                <a:latin typeface="Inconsolata" pitchFamily="34" charset="0"/>
                <a:ea typeface="Inconsolata" pitchFamily="34" charset="-122"/>
                <a:cs typeface="Inconsolata" pitchFamily="34" charset="-120"/>
              </a:rPr>
              <a:t>Số hóa quy trình quản lý đào tạo tại Khoa Khoa học và Kỹ thuật Máy tính, Trường Đại học Bách Khoa - ĐHQG TP.HCM.</a:t>
            </a:r>
            <a:endParaRPr lang="en-US" sz="2000" dirty="0"/>
          </a:p>
        </p:txBody>
      </p:sp>
      <p:sp>
        <p:nvSpPr>
          <p:cNvPr id="5" name="Text 0">
            <a:extLst>
              <a:ext uri="{FF2B5EF4-FFF2-40B4-BE49-F238E27FC236}">
                <a16:creationId xmlns:a16="http://schemas.microsoft.com/office/drawing/2014/main" id="{372F95EE-24D9-D3FC-DDAB-B0EE0BC77F4B}"/>
              </a:ext>
            </a:extLst>
          </p:cNvPr>
          <p:cNvSpPr/>
          <p:nvPr/>
        </p:nvSpPr>
        <p:spPr>
          <a:xfrm>
            <a:off x="691277" y="287512"/>
            <a:ext cx="7761446" cy="1543050"/>
          </a:xfrm>
          <a:prstGeom prst="rect">
            <a:avLst/>
          </a:prstGeom>
          <a:noFill/>
          <a:ln/>
        </p:spPr>
        <p:txBody>
          <a:bodyPr wrap="square" lIns="0" tIns="0" rIns="0" bIns="0" rtlCol="0" anchor="t"/>
          <a:lstStyle/>
          <a:p>
            <a:pPr marL="0" indent="0" algn="l">
              <a:lnSpc>
                <a:spcPts val="6050"/>
              </a:lnSpc>
              <a:buNone/>
            </a:pPr>
            <a:r>
              <a:rPr lang="en-US" sz="4850" b="1">
                <a:solidFill>
                  <a:srgbClr val="151617"/>
                </a:solidFill>
                <a:latin typeface="Montserrat Black" pitchFamily="34" charset="0"/>
              </a:rPr>
              <a:t>Đồ Án Chuyên Ngành</a:t>
            </a:r>
          </a:p>
          <a:p>
            <a:pPr marL="0" indent="0" algn="l">
              <a:lnSpc>
                <a:spcPts val="6050"/>
              </a:lnSpc>
              <a:buNone/>
            </a:pPr>
            <a:r>
              <a:rPr lang="en-US" sz="4850" b="1">
                <a:solidFill>
                  <a:srgbClr val="151617"/>
                </a:solidFill>
                <a:latin typeface="Montserrat Black" pitchFamily="34" charset="0"/>
              </a:rPr>
              <a:t>(CO4029)</a:t>
            </a:r>
            <a:endParaRPr lang="en-US" sz="4850" dirty="0"/>
          </a:p>
        </p:txBody>
      </p:sp>
      <p:sp>
        <p:nvSpPr>
          <p:cNvPr id="6" name="Text 1">
            <a:extLst>
              <a:ext uri="{FF2B5EF4-FFF2-40B4-BE49-F238E27FC236}">
                <a16:creationId xmlns:a16="http://schemas.microsoft.com/office/drawing/2014/main" id="{BD4CC6AA-EA85-735F-F7F0-45CFF7AE6F44}"/>
              </a:ext>
            </a:extLst>
          </p:cNvPr>
          <p:cNvSpPr/>
          <p:nvPr/>
        </p:nvSpPr>
        <p:spPr>
          <a:xfrm>
            <a:off x="691277" y="6877267"/>
            <a:ext cx="7761446" cy="790099"/>
          </a:xfrm>
          <a:prstGeom prst="rect">
            <a:avLst/>
          </a:prstGeom>
          <a:noFill/>
          <a:ln/>
        </p:spPr>
        <p:txBody>
          <a:bodyPr wrap="square" lIns="0" tIns="0" rIns="0" bIns="0" rtlCol="0" anchor="t"/>
          <a:lstStyle/>
          <a:p>
            <a:pPr marL="0" indent="0" algn="l">
              <a:lnSpc>
                <a:spcPts val="3100"/>
              </a:lnSpc>
              <a:buNone/>
            </a:pPr>
            <a:r>
              <a:rPr lang="en-US" sz="2000" b="1">
                <a:solidFill>
                  <a:srgbClr val="151617"/>
                </a:solidFill>
                <a:latin typeface="Inconsolata" pitchFamily="34" charset="0"/>
                <a:ea typeface="Inconsolata" pitchFamily="34" charset="-122"/>
                <a:cs typeface="Inconsolata" pitchFamily="34" charset="-120"/>
              </a:rPr>
              <a:t>Giảng viên Hướng dẫn: ThS. Lê Đình Thuận</a:t>
            </a:r>
            <a:endParaRPr lang="en-US" sz="20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361968-1D4C-1CD6-49B4-47914704FF2E}"/>
              </a:ext>
            </a:extLst>
          </p:cNvPr>
          <p:cNvPicPr>
            <a:picLocks noChangeAspect="1"/>
          </p:cNvPicPr>
          <p:nvPr/>
        </p:nvPicPr>
        <p:blipFill>
          <a:blip r:embed="rId3"/>
          <a:stretch>
            <a:fillRect/>
          </a:stretch>
        </p:blipFill>
        <p:spPr>
          <a:xfrm>
            <a:off x="2638831" y="1214515"/>
            <a:ext cx="9352738" cy="66545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 0">
            <a:extLst>
              <a:ext uri="{FF2B5EF4-FFF2-40B4-BE49-F238E27FC236}">
                <a16:creationId xmlns:a16="http://schemas.microsoft.com/office/drawing/2014/main" id="{2BDEEAE3-11A4-459F-DBF6-C04C2E0E7922}"/>
              </a:ext>
            </a:extLst>
          </p:cNvPr>
          <p:cNvSpPr/>
          <p:nvPr/>
        </p:nvSpPr>
        <p:spPr>
          <a:xfrm>
            <a:off x="480179" y="360521"/>
            <a:ext cx="5398056" cy="505063"/>
          </a:xfrm>
          <a:prstGeom prst="rect">
            <a:avLst/>
          </a:prstGeom>
          <a:noFill/>
          <a:ln/>
        </p:spPr>
        <p:txBody>
          <a:bodyPr wrap="none" lIns="0" tIns="0" rIns="0" bIns="0" rtlCol="0" anchor="t"/>
          <a:lstStyle/>
          <a:p>
            <a:pPr marL="0" indent="0" algn="l">
              <a:lnSpc>
                <a:spcPts val="3950"/>
              </a:lnSpc>
              <a:buNone/>
            </a:pPr>
            <a:r>
              <a:rPr lang="en-US" sz="3150" b="1">
                <a:solidFill>
                  <a:srgbClr val="151617"/>
                </a:solidFill>
                <a:latin typeface="Montserrat Black" pitchFamily="34" charset="0"/>
              </a:rPr>
              <a:t>Use case Diagram</a:t>
            </a:r>
            <a:endParaRPr lang="en-US" sz="31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84979" y="978218"/>
            <a:ext cx="8159353" cy="617101"/>
          </a:xfrm>
          <a:prstGeom prst="rect">
            <a:avLst/>
          </a:prstGeom>
          <a:noFill/>
          <a:ln/>
        </p:spPr>
        <p:txBody>
          <a:bodyPr wrap="none" lIns="0" tIns="0" rIns="0" bIns="0" rtlCol="0" anchor="t"/>
          <a:lstStyle/>
          <a:p>
            <a:pPr marL="0" indent="0" algn="l">
              <a:lnSpc>
                <a:spcPts val="4850"/>
              </a:lnSpc>
              <a:buNone/>
            </a:pPr>
            <a:r>
              <a:rPr lang="en-US" sz="3850" b="1" dirty="0">
                <a:solidFill>
                  <a:srgbClr val="151617"/>
                </a:solidFill>
                <a:latin typeface="Montserrat Black" pitchFamily="34" charset="0"/>
                <a:ea typeface="Montserrat Black" pitchFamily="34" charset="-122"/>
                <a:cs typeface="Montserrat Black" pitchFamily="34" charset="-120"/>
              </a:rPr>
              <a:t>Quy trình nghiệp vụ tổng quát</a:t>
            </a:r>
            <a:endParaRPr lang="en-US" sz="3850" dirty="0"/>
          </a:p>
        </p:txBody>
      </p:sp>
      <p:sp>
        <p:nvSpPr>
          <p:cNvPr id="3" name="Text 1"/>
          <p:cNvSpPr/>
          <p:nvPr/>
        </p:nvSpPr>
        <p:spPr>
          <a:xfrm>
            <a:off x="784979" y="1965603"/>
            <a:ext cx="13060323" cy="395049"/>
          </a:xfrm>
          <a:prstGeom prst="rect">
            <a:avLst/>
          </a:prstGeom>
          <a:noFill/>
          <a:ln/>
        </p:spPr>
        <p:txBody>
          <a:bodyPr wrap="none" lIns="0" tIns="0" rIns="0" bIns="0" rtlCol="0" anchor="t"/>
          <a:lstStyle/>
          <a:p>
            <a:pPr marL="0" indent="0" algn="l">
              <a:lnSpc>
                <a:spcPts val="3100"/>
              </a:lnSpc>
              <a:buNone/>
            </a:pPr>
            <a:r>
              <a:rPr lang="en-US" sz="2000" dirty="0">
                <a:solidFill>
                  <a:srgbClr val="151617"/>
                </a:solidFill>
                <a:latin typeface="Inconsolata" pitchFamily="34" charset="0"/>
                <a:ea typeface="Inconsolata" pitchFamily="34" charset="-122"/>
                <a:cs typeface="Inconsolata" pitchFamily="34" charset="-120"/>
              </a:rPr>
              <a:t>TMS vận hành theo luồng quy </a:t>
            </a:r>
            <a:r>
              <a:rPr lang="en-US" sz="2000">
                <a:solidFill>
                  <a:srgbClr val="151617"/>
                </a:solidFill>
                <a:latin typeface="Inconsolata" pitchFamily="34" charset="0"/>
                <a:ea typeface="Inconsolata" pitchFamily="34" charset="-122"/>
                <a:cs typeface="Inconsolata" pitchFamily="34" charset="-120"/>
              </a:rPr>
              <a:t>trình xoay quanh vòng đời của một “Đề tài”</a:t>
            </a:r>
            <a:endParaRPr lang="en-US" sz="2000" dirty="0"/>
          </a:p>
        </p:txBody>
      </p:sp>
      <p:pic>
        <p:nvPicPr>
          <p:cNvPr id="4" name="Image 0" descr="preencoded.png"/>
          <p:cNvPicPr>
            <a:picLocks noChangeAspect="1"/>
          </p:cNvPicPr>
          <p:nvPr/>
        </p:nvPicPr>
        <p:blipFill>
          <a:blip r:embed="rId3"/>
          <a:stretch>
            <a:fillRect/>
          </a:stretch>
        </p:blipFill>
        <p:spPr>
          <a:xfrm>
            <a:off x="784979" y="3008590"/>
            <a:ext cx="6406753" cy="1143000"/>
          </a:xfrm>
          <a:prstGeom prst="rect">
            <a:avLst/>
          </a:prstGeom>
        </p:spPr>
      </p:pic>
      <p:sp>
        <p:nvSpPr>
          <p:cNvPr id="5" name="Text 2"/>
          <p:cNvSpPr/>
          <p:nvPr/>
        </p:nvSpPr>
        <p:spPr>
          <a:xfrm>
            <a:off x="1031796" y="3995976"/>
            <a:ext cx="5913120" cy="771525"/>
          </a:xfrm>
          <a:prstGeom prst="rect">
            <a:avLst/>
          </a:prstGeom>
          <a:noFill/>
          <a:ln/>
        </p:spPr>
        <p:txBody>
          <a:bodyPr wrap="square" lIns="0" tIns="0" rIns="0" bIns="0" rtlCol="0" anchor="t"/>
          <a:lstStyle/>
          <a:p>
            <a:pPr marL="0" indent="0" algn="l">
              <a:lnSpc>
                <a:spcPts val="3000"/>
              </a:lnSpc>
              <a:buNone/>
            </a:pPr>
            <a:r>
              <a:rPr lang="en-US" sz="2400" b="1" dirty="0">
                <a:solidFill>
                  <a:srgbClr val="151617"/>
                </a:solidFill>
                <a:latin typeface="Montserrat Black" pitchFamily="34" charset="0"/>
                <a:ea typeface="Montserrat Black" pitchFamily="34" charset="-122"/>
                <a:cs typeface="Montserrat Black" pitchFamily="34" charset="-120"/>
              </a:rPr>
              <a:t>Giảng viên hướng dẫn chọn đề tài và sinh viên</a:t>
            </a:r>
            <a:endParaRPr lang="en-US" sz="2400" dirty="0"/>
          </a:p>
        </p:txBody>
      </p:sp>
      <p:pic>
        <p:nvPicPr>
          <p:cNvPr id="6" name="Image 1" descr="preencoded.png"/>
          <p:cNvPicPr>
            <a:picLocks noChangeAspect="1"/>
          </p:cNvPicPr>
          <p:nvPr/>
        </p:nvPicPr>
        <p:blipFill>
          <a:blip r:embed="rId3"/>
          <a:stretch>
            <a:fillRect/>
          </a:stretch>
        </p:blipFill>
        <p:spPr>
          <a:xfrm>
            <a:off x="7438549" y="2638306"/>
            <a:ext cx="6406753" cy="1143000"/>
          </a:xfrm>
          <a:prstGeom prst="rect">
            <a:avLst/>
          </a:prstGeom>
        </p:spPr>
      </p:pic>
      <p:sp>
        <p:nvSpPr>
          <p:cNvPr id="7" name="Text 3"/>
          <p:cNvSpPr/>
          <p:nvPr/>
        </p:nvSpPr>
        <p:spPr>
          <a:xfrm>
            <a:off x="7685365" y="3625691"/>
            <a:ext cx="4611648" cy="385763"/>
          </a:xfrm>
          <a:prstGeom prst="rect">
            <a:avLst/>
          </a:prstGeom>
          <a:noFill/>
          <a:ln/>
        </p:spPr>
        <p:txBody>
          <a:bodyPr wrap="none" lIns="0" tIns="0" rIns="0" bIns="0" rtlCol="0" anchor="t"/>
          <a:lstStyle/>
          <a:p>
            <a:pPr marL="0" indent="0" algn="l">
              <a:lnSpc>
                <a:spcPts val="3000"/>
              </a:lnSpc>
              <a:buNone/>
            </a:pPr>
            <a:r>
              <a:rPr lang="en-US" sz="2400" b="1" dirty="0">
                <a:solidFill>
                  <a:srgbClr val="151617"/>
                </a:solidFill>
                <a:latin typeface="Montserrat Black" pitchFamily="34" charset="0"/>
                <a:ea typeface="Montserrat Black" pitchFamily="34" charset="-122"/>
                <a:cs typeface="Montserrat Black" pitchFamily="34" charset="-120"/>
              </a:rPr>
              <a:t>Giáo viên bộ môn xét duyệt</a:t>
            </a:r>
            <a:endParaRPr lang="en-US" sz="2400" dirty="0"/>
          </a:p>
        </p:txBody>
      </p:sp>
      <p:pic>
        <p:nvPicPr>
          <p:cNvPr id="8" name="Image 2" descr="preencoded.png"/>
          <p:cNvPicPr>
            <a:picLocks noChangeAspect="1"/>
          </p:cNvPicPr>
          <p:nvPr/>
        </p:nvPicPr>
        <p:blipFill>
          <a:blip r:embed="rId3"/>
          <a:stretch>
            <a:fillRect/>
          </a:stretch>
        </p:blipFill>
        <p:spPr>
          <a:xfrm>
            <a:off x="784979" y="5631418"/>
            <a:ext cx="6406753" cy="1143000"/>
          </a:xfrm>
          <a:prstGeom prst="rect">
            <a:avLst/>
          </a:prstGeom>
        </p:spPr>
      </p:pic>
      <p:sp>
        <p:nvSpPr>
          <p:cNvPr id="9" name="Text 4"/>
          <p:cNvSpPr/>
          <p:nvPr/>
        </p:nvSpPr>
        <p:spPr>
          <a:xfrm>
            <a:off x="1031796" y="6618803"/>
            <a:ext cx="4270653" cy="385763"/>
          </a:xfrm>
          <a:prstGeom prst="rect">
            <a:avLst/>
          </a:prstGeom>
          <a:noFill/>
          <a:ln/>
        </p:spPr>
        <p:txBody>
          <a:bodyPr wrap="none" lIns="0" tIns="0" rIns="0" bIns="0" rtlCol="0" anchor="t"/>
          <a:lstStyle/>
          <a:p>
            <a:pPr marL="0" indent="0" algn="l">
              <a:lnSpc>
                <a:spcPts val="3000"/>
              </a:lnSpc>
              <a:buNone/>
            </a:pPr>
            <a:r>
              <a:rPr lang="en-US" sz="2400" b="1" dirty="0">
                <a:solidFill>
                  <a:srgbClr val="151617"/>
                </a:solidFill>
                <a:latin typeface="Montserrat Black" pitchFamily="34" charset="0"/>
                <a:ea typeface="Montserrat Black" pitchFamily="34" charset="-122"/>
                <a:cs typeface="Montserrat Black" pitchFamily="34" charset="-120"/>
              </a:rPr>
              <a:t>Sinh viên thực hiện đề tài</a:t>
            </a:r>
            <a:endParaRPr lang="en-US" sz="2400" dirty="0"/>
          </a:p>
        </p:txBody>
      </p:sp>
      <p:pic>
        <p:nvPicPr>
          <p:cNvPr id="10" name="Image 3" descr="preencoded.png"/>
          <p:cNvPicPr>
            <a:picLocks noChangeAspect="1"/>
          </p:cNvPicPr>
          <p:nvPr/>
        </p:nvPicPr>
        <p:blipFill>
          <a:blip r:embed="rId3"/>
          <a:stretch>
            <a:fillRect/>
          </a:stretch>
        </p:blipFill>
        <p:spPr>
          <a:xfrm>
            <a:off x="7438549" y="5261134"/>
            <a:ext cx="6406753" cy="1143000"/>
          </a:xfrm>
          <a:prstGeom prst="rect">
            <a:avLst/>
          </a:prstGeom>
        </p:spPr>
      </p:pic>
      <p:sp>
        <p:nvSpPr>
          <p:cNvPr id="11" name="Text 5"/>
          <p:cNvSpPr/>
          <p:nvPr/>
        </p:nvSpPr>
        <p:spPr>
          <a:xfrm>
            <a:off x="7685365" y="6248519"/>
            <a:ext cx="3559612" cy="385763"/>
          </a:xfrm>
          <a:prstGeom prst="rect">
            <a:avLst/>
          </a:prstGeom>
          <a:noFill/>
          <a:ln/>
        </p:spPr>
        <p:txBody>
          <a:bodyPr wrap="none" lIns="0" tIns="0" rIns="0" bIns="0" rtlCol="0" anchor="t"/>
          <a:lstStyle/>
          <a:p>
            <a:pPr marL="0" indent="0" algn="l">
              <a:lnSpc>
                <a:spcPts val="3000"/>
              </a:lnSpc>
              <a:buNone/>
            </a:pPr>
            <a:r>
              <a:rPr lang="en-US" sz="2400" b="1" dirty="0">
                <a:solidFill>
                  <a:srgbClr val="151617"/>
                </a:solidFill>
                <a:latin typeface="Montserrat Black" pitchFamily="34" charset="0"/>
                <a:ea typeface="Montserrat Black" pitchFamily="34" charset="-122"/>
                <a:cs typeface="Montserrat Black" pitchFamily="34" charset="-120"/>
              </a:rPr>
              <a:t>Hội đồng chấm điểm </a:t>
            </a:r>
            <a:endParaRPr lang="en-US"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558023" y="0"/>
            <a:ext cx="10546675" cy="155537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16B16-BDB7-EDD5-FF3D-E7CB592B725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3FDC980-DB6F-5DCA-918F-B424B6F28021}"/>
              </a:ext>
            </a:extLst>
          </p:cNvPr>
          <p:cNvPicPr>
            <a:picLocks noChangeAspect="1"/>
          </p:cNvPicPr>
          <p:nvPr/>
        </p:nvPicPr>
        <p:blipFill>
          <a:blip r:embed="rId3"/>
          <a:stretch>
            <a:fillRect/>
          </a:stretch>
        </p:blipFill>
        <p:spPr>
          <a:xfrm>
            <a:off x="2580325" y="-7324130"/>
            <a:ext cx="10546675" cy="15553730"/>
          </a:xfrm>
          <a:prstGeom prst="rect">
            <a:avLst/>
          </a:prstGeom>
        </p:spPr>
      </p:pic>
    </p:spTree>
    <p:extLst>
      <p:ext uri="{BB962C8B-B14F-4D97-AF65-F5344CB8AC3E}">
        <p14:creationId xmlns:p14="http://schemas.microsoft.com/office/powerpoint/2010/main" val="431602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84979" y="2176820"/>
            <a:ext cx="6313170" cy="617101"/>
          </a:xfrm>
          <a:prstGeom prst="rect">
            <a:avLst/>
          </a:prstGeom>
          <a:noFill/>
          <a:ln/>
        </p:spPr>
        <p:txBody>
          <a:bodyPr wrap="none" lIns="0" tIns="0" rIns="0" bIns="0" rtlCol="0" anchor="t"/>
          <a:lstStyle/>
          <a:p>
            <a:pPr marL="0" indent="0" algn="l">
              <a:lnSpc>
                <a:spcPts val="4850"/>
              </a:lnSpc>
              <a:buNone/>
            </a:pPr>
            <a:r>
              <a:rPr lang="en-US" sz="3850" b="1" dirty="0">
                <a:solidFill>
                  <a:srgbClr val="151617"/>
                </a:solidFill>
                <a:latin typeface="Montserrat Black" pitchFamily="34" charset="0"/>
                <a:ea typeface="Montserrat Black" pitchFamily="34" charset="-122"/>
                <a:cs typeface="Montserrat Black" pitchFamily="34" charset="-120"/>
              </a:rPr>
              <a:t>Kiến trúc Microservices</a:t>
            </a:r>
            <a:endParaRPr lang="en-US" sz="3850" dirty="0"/>
          </a:p>
        </p:txBody>
      </p:sp>
      <p:sp>
        <p:nvSpPr>
          <p:cNvPr id="3" name="Text 1"/>
          <p:cNvSpPr/>
          <p:nvPr/>
        </p:nvSpPr>
        <p:spPr>
          <a:xfrm>
            <a:off x="784979" y="3287673"/>
            <a:ext cx="13060323" cy="790099"/>
          </a:xfrm>
          <a:prstGeom prst="rect">
            <a:avLst/>
          </a:prstGeom>
          <a:noFill/>
          <a:ln/>
        </p:spPr>
        <p:txBody>
          <a:bodyPr wrap="square" lIns="0" tIns="0" rIns="0" bIns="0" rtlCol="0" anchor="t"/>
          <a:lstStyle/>
          <a:p>
            <a:pPr marL="0" indent="0" algn="l">
              <a:lnSpc>
                <a:spcPts val="3100"/>
              </a:lnSpc>
              <a:buNone/>
            </a:pPr>
            <a:r>
              <a:rPr lang="en-US" sz="1900" dirty="0">
                <a:solidFill>
                  <a:srgbClr val="151617"/>
                </a:solidFill>
                <a:latin typeface="Inconsolata" pitchFamily="34" charset="0"/>
                <a:ea typeface="Inconsolata" pitchFamily="34" charset="-122"/>
                <a:cs typeface="Inconsolata" pitchFamily="34" charset="-120"/>
              </a:rPr>
              <a:t>TMS áp dụng kiến trúc Microservices với 6 dịch vụ lõi: Thesis, Role, User, Council, File, Academic. Các dịch vụ này được phát triển bằng Golang, giao tiếp qua gRPC hiệu năng cao.</a:t>
            </a:r>
            <a:endParaRPr lang="en-US" sz="190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4979" y="4355425"/>
            <a:ext cx="617220" cy="617220"/>
          </a:xfrm>
          <a:prstGeom prst="rect">
            <a:avLst/>
          </a:prstGeom>
        </p:spPr>
      </p:pic>
      <p:sp>
        <p:nvSpPr>
          <p:cNvPr id="5" name="Text 2"/>
          <p:cNvSpPr/>
          <p:nvPr/>
        </p:nvSpPr>
        <p:spPr>
          <a:xfrm>
            <a:off x="784979" y="5281255"/>
            <a:ext cx="4147661" cy="771525"/>
          </a:xfrm>
          <a:prstGeom prst="rect">
            <a:avLst/>
          </a:prstGeom>
          <a:noFill/>
          <a:ln/>
        </p:spPr>
        <p:txBody>
          <a:bodyPr wrap="square" lIns="0" tIns="0" rIns="0" bIns="0" rtlCol="0" anchor="t"/>
          <a:lstStyle/>
          <a:p>
            <a:pPr marL="0" indent="0" algn="l">
              <a:lnSpc>
                <a:spcPts val="3000"/>
              </a:lnSpc>
              <a:buNone/>
            </a:pPr>
            <a:r>
              <a:rPr lang="en-US" sz="2400" b="1" dirty="0">
                <a:solidFill>
                  <a:srgbClr val="151617"/>
                </a:solidFill>
                <a:latin typeface="Montserrat Black" pitchFamily="34" charset="0"/>
                <a:ea typeface="Montserrat Black" pitchFamily="34" charset="-122"/>
                <a:cs typeface="Montserrat Black" pitchFamily="34" charset="-120"/>
              </a:rPr>
              <a:t>Khả năng mở rộng linh hoạt</a:t>
            </a:r>
            <a:endParaRPr lang="en-US" sz="240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1250" y="4355425"/>
            <a:ext cx="617220" cy="617220"/>
          </a:xfrm>
          <a:prstGeom prst="rect">
            <a:avLst/>
          </a:prstGeom>
        </p:spPr>
      </p:pic>
      <p:sp>
        <p:nvSpPr>
          <p:cNvPr id="7" name="Text 3"/>
          <p:cNvSpPr/>
          <p:nvPr/>
        </p:nvSpPr>
        <p:spPr>
          <a:xfrm>
            <a:off x="5241250" y="5281255"/>
            <a:ext cx="4133255" cy="385763"/>
          </a:xfrm>
          <a:prstGeom prst="rect">
            <a:avLst/>
          </a:prstGeom>
          <a:noFill/>
          <a:ln/>
        </p:spPr>
        <p:txBody>
          <a:bodyPr wrap="none" lIns="0" tIns="0" rIns="0" bIns="0" rtlCol="0" anchor="t"/>
          <a:lstStyle/>
          <a:p>
            <a:pPr marL="0" indent="0" algn="l">
              <a:lnSpc>
                <a:spcPts val="3000"/>
              </a:lnSpc>
              <a:buNone/>
            </a:pPr>
            <a:r>
              <a:rPr lang="en-US" sz="2400" b="1" dirty="0">
                <a:solidFill>
                  <a:srgbClr val="151617"/>
                </a:solidFill>
                <a:latin typeface="Montserrat Black" pitchFamily="34" charset="0"/>
                <a:ea typeface="Montserrat Black" pitchFamily="34" charset="-122"/>
                <a:cs typeface="Montserrat Black" pitchFamily="34" charset="-120"/>
              </a:rPr>
              <a:t>Tính độc lập và cô lập lỗi</a:t>
            </a:r>
            <a:endParaRPr lang="en-US" sz="2400" dirty="0"/>
          </a:p>
        </p:txBody>
      </p:sp>
      <p:pic>
        <p:nvPicPr>
          <p:cNvPr id="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97522" y="4355425"/>
            <a:ext cx="617220" cy="617220"/>
          </a:xfrm>
          <a:prstGeom prst="rect">
            <a:avLst/>
          </a:prstGeom>
        </p:spPr>
      </p:pic>
      <p:sp>
        <p:nvSpPr>
          <p:cNvPr id="9" name="Text 4"/>
          <p:cNvSpPr/>
          <p:nvPr/>
        </p:nvSpPr>
        <p:spPr>
          <a:xfrm>
            <a:off x="9697522" y="5281255"/>
            <a:ext cx="3462933" cy="385763"/>
          </a:xfrm>
          <a:prstGeom prst="rect">
            <a:avLst/>
          </a:prstGeom>
          <a:noFill/>
          <a:ln/>
        </p:spPr>
        <p:txBody>
          <a:bodyPr wrap="none" lIns="0" tIns="0" rIns="0" bIns="0" rtlCol="0" anchor="t"/>
          <a:lstStyle/>
          <a:p>
            <a:pPr marL="0" indent="0" algn="l">
              <a:lnSpc>
                <a:spcPts val="3000"/>
              </a:lnSpc>
              <a:buNone/>
            </a:pPr>
            <a:r>
              <a:rPr lang="en-US" sz="2400" b="1" dirty="0">
                <a:solidFill>
                  <a:srgbClr val="151617"/>
                </a:solidFill>
                <a:latin typeface="Montserrat Black" pitchFamily="34" charset="0"/>
                <a:ea typeface="Montserrat Black" pitchFamily="34" charset="-122"/>
                <a:cs typeface="Montserrat Black" pitchFamily="34" charset="-120"/>
              </a:rPr>
              <a:t>Linh hoạt công nghệ</a:t>
            </a:r>
            <a:endParaRPr lang="en-US"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66777" y="32510"/>
            <a:ext cx="12571847" cy="80842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84979" y="664726"/>
            <a:ext cx="11196638" cy="755452"/>
          </a:xfrm>
          <a:prstGeom prst="rect">
            <a:avLst/>
          </a:prstGeom>
          <a:noFill/>
          <a:ln/>
        </p:spPr>
        <p:txBody>
          <a:bodyPr wrap="none" lIns="0" tIns="0" rIns="0" bIns="0" rtlCol="0" anchor="t"/>
          <a:lstStyle/>
          <a:p>
            <a:pPr marL="0" indent="0" algn="l">
              <a:lnSpc>
                <a:spcPts val="5900"/>
              </a:lnSpc>
              <a:buNone/>
            </a:pPr>
            <a:r>
              <a:rPr lang="en-US" sz="4750" b="1" dirty="0">
                <a:solidFill>
                  <a:srgbClr val="151617"/>
                </a:solidFill>
                <a:latin typeface="Montserrat Black" pitchFamily="34" charset="0"/>
                <a:ea typeface="Montserrat Black" pitchFamily="34" charset="-122"/>
                <a:cs typeface="Montserrat Black" pitchFamily="34" charset="-120"/>
              </a:rPr>
              <a:t>Lợi ích của Cấu trúc Microservices</a:t>
            </a:r>
            <a:endParaRPr lang="en-US" sz="47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4979" y="1903571"/>
            <a:ext cx="604242" cy="604242"/>
          </a:xfrm>
          <a:prstGeom prst="rect">
            <a:avLst/>
          </a:prstGeom>
        </p:spPr>
      </p:pic>
      <p:sp>
        <p:nvSpPr>
          <p:cNvPr id="4" name="Text 1"/>
          <p:cNvSpPr/>
          <p:nvPr/>
        </p:nvSpPr>
        <p:spPr>
          <a:xfrm>
            <a:off x="784979" y="2809875"/>
            <a:ext cx="3021687" cy="377666"/>
          </a:xfrm>
          <a:prstGeom prst="rect">
            <a:avLst/>
          </a:prstGeom>
          <a:noFill/>
          <a:ln/>
        </p:spPr>
        <p:txBody>
          <a:bodyPr wrap="none" lIns="0" tIns="0" rIns="0" bIns="0" rtlCol="0" anchor="t"/>
          <a:lstStyle/>
          <a:p>
            <a:pPr marL="0" indent="0" algn="l">
              <a:lnSpc>
                <a:spcPts val="2950"/>
              </a:lnSpc>
              <a:buNone/>
            </a:pPr>
            <a:r>
              <a:rPr lang="en-US" sz="2350" b="1" dirty="0">
                <a:solidFill>
                  <a:srgbClr val="151617"/>
                </a:solidFill>
                <a:latin typeface="Montserrat Black" pitchFamily="34" charset="0"/>
                <a:ea typeface="Montserrat Black" pitchFamily="34" charset="-122"/>
                <a:cs typeface="Montserrat Black" pitchFamily="34" charset="-120"/>
              </a:rPr>
              <a:t>Mở rộng Linh hoạt</a:t>
            </a:r>
            <a:endParaRPr lang="en-US" sz="2350" dirty="0"/>
          </a:p>
        </p:txBody>
      </p:sp>
      <p:sp>
        <p:nvSpPr>
          <p:cNvPr id="5" name="Text 2"/>
          <p:cNvSpPr/>
          <p:nvPr/>
        </p:nvSpPr>
        <p:spPr>
          <a:xfrm>
            <a:off x="784979" y="3332559"/>
            <a:ext cx="4152067" cy="1160145"/>
          </a:xfrm>
          <a:prstGeom prst="rect">
            <a:avLst/>
          </a:prstGeom>
          <a:noFill/>
          <a:ln/>
        </p:spPr>
        <p:txBody>
          <a:bodyPr wrap="square" lIns="0" tIns="0" rIns="0" bIns="0" rtlCol="0" anchor="t"/>
          <a:lstStyle/>
          <a:p>
            <a:pPr marL="0" indent="0" algn="l">
              <a:lnSpc>
                <a:spcPts val="3000"/>
              </a:lnSpc>
              <a:buNone/>
            </a:pPr>
            <a:r>
              <a:rPr lang="en-US" sz="1900" dirty="0">
                <a:solidFill>
                  <a:srgbClr val="151617"/>
                </a:solidFill>
                <a:latin typeface="Inconsolata" pitchFamily="34" charset="0"/>
                <a:ea typeface="Inconsolata" pitchFamily="34" charset="-122"/>
                <a:cs typeface="Inconsolata" pitchFamily="34" charset="-120"/>
              </a:rPr>
              <a:t>Dễ dàng mở rộng tài nguyên cho từng dịch vụ cụ thể khi nhu cầu thay đổi.</a:t>
            </a:r>
            <a:endParaRPr lang="en-US" sz="190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9107" y="1903571"/>
            <a:ext cx="604242" cy="604242"/>
          </a:xfrm>
          <a:prstGeom prst="rect">
            <a:avLst/>
          </a:prstGeom>
        </p:spPr>
      </p:pic>
      <p:sp>
        <p:nvSpPr>
          <p:cNvPr id="7" name="Text 3"/>
          <p:cNvSpPr/>
          <p:nvPr/>
        </p:nvSpPr>
        <p:spPr>
          <a:xfrm>
            <a:off x="5239107" y="2809875"/>
            <a:ext cx="3021687" cy="377666"/>
          </a:xfrm>
          <a:prstGeom prst="rect">
            <a:avLst/>
          </a:prstGeom>
          <a:noFill/>
          <a:ln/>
        </p:spPr>
        <p:txBody>
          <a:bodyPr wrap="none" lIns="0" tIns="0" rIns="0" bIns="0" rtlCol="0" anchor="t"/>
          <a:lstStyle/>
          <a:p>
            <a:pPr marL="0" indent="0" algn="l">
              <a:lnSpc>
                <a:spcPts val="2950"/>
              </a:lnSpc>
              <a:buNone/>
            </a:pPr>
            <a:r>
              <a:rPr lang="en-US" sz="2350" b="1" dirty="0">
                <a:solidFill>
                  <a:srgbClr val="151617"/>
                </a:solidFill>
                <a:latin typeface="Montserrat Black" pitchFamily="34" charset="0"/>
                <a:ea typeface="Montserrat Black" pitchFamily="34" charset="-122"/>
                <a:cs typeface="Montserrat Black" pitchFamily="34" charset="-120"/>
              </a:rPr>
              <a:t>Tính chịu lỗi cao</a:t>
            </a:r>
            <a:endParaRPr lang="en-US" sz="2350" dirty="0"/>
          </a:p>
        </p:txBody>
      </p:sp>
      <p:sp>
        <p:nvSpPr>
          <p:cNvPr id="8" name="Text 4"/>
          <p:cNvSpPr/>
          <p:nvPr/>
        </p:nvSpPr>
        <p:spPr>
          <a:xfrm>
            <a:off x="5239107" y="3332559"/>
            <a:ext cx="4152067" cy="1160145"/>
          </a:xfrm>
          <a:prstGeom prst="rect">
            <a:avLst/>
          </a:prstGeom>
          <a:noFill/>
          <a:ln/>
        </p:spPr>
        <p:txBody>
          <a:bodyPr wrap="square" lIns="0" tIns="0" rIns="0" bIns="0" rtlCol="0" anchor="t"/>
          <a:lstStyle/>
          <a:p>
            <a:pPr marL="0" indent="0" algn="l">
              <a:lnSpc>
                <a:spcPts val="3000"/>
              </a:lnSpc>
              <a:buNone/>
            </a:pPr>
            <a:r>
              <a:rPr lang="en-US" sz="1900" dirty="0">
                <a:solidFill>
                  <a:srgbClr val="151617"/>
                </a:solidFill>
                <a:latin typeface="Inconsolata" pitchFamily="34" charset="0"/>
                <a:ea typeface="Inconsolata" pitchFamily="34" charset="-122"/>
                <a:cs typeface="Inconsolata" pitchFamily="34" charset="-120"/>
              </a:rPr>
              <a:t>Lỗi xảy ra trong một dịch vụ sẽ không gây ảnh hưởng đến hoạt động chung của toàn hệ thống.</a:t>
            </a:r>
            <a:endParaRPr lang="en-US" sz="190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93235" y="1903571"/>
            <a:ext cx="604242" cy="604242"/>
          </a:xfrm>
          <a:prstGeom prst="rect">
            <a:avLst/>
          </a:prstGeom>
        </p:spPr>
      </p:pic>
      <p:sp>
        <p:nvSpPr>
          <p:cNvPr id="10" name="Text 5"/>
          <p:cNvSpPr/>
          <p:nvPr/>
        </p:nvSpPr>
        <p:spPr>
          <a:xfrm>
            <a:off x="9693235" y="2809875"/>
            <a:ext cx="3021687" cy="377666"/>
          </a:xfrm>
          <a:prstGeom prst="rect">
            <a:avLst/>
          </a:prstGeom>
          <a:noFill/>
          <a:ln/>
        </p:spPr>
        <p:txBody>
          <a:bodyPr wrap="none" lIns="0" tIns="0" rIns="0" bIns="0" rtlCol="0" anchor="t"/>
          <a:lstStyle/>
          <a:p>
            <a:pPr marL="0" indent="0" algn="l">
              <a:lnSpc>
                <a:spcPts val="2950"/>
              </a:lnSpc>
              <a:buNone/>
            </a:pPr>
            <a:r>
              <a:rPr lang="en-US" sz="2350" b="1" dirty="0">
                <a:solidFill>
                  <a:srgbClr val="151617"/>
                </a:solidFill>
                <a:latin typeface="Montserrat Black" pitchFamily="34" charset="0"/>
                <a:ea typeface="Montserrat Black" pitchFamily="34" charset="-122"/>
                <a:cs typeface="Montserrat Black" pitchFamily="34" charset="-120"/>
              </a:rPr>
              <a:t>Hiệu suất tối ưu</a:t>
            </a:r>
            <a:endParaRPr lang="en-US" sz="2350" dirty="0"/>
          </a:p>
        </p:txBody>
      </p:sp>
      <p:sp>
        <p:nvSpPr>
          <p:cNvPr id="11" name="Text 6"/>
          <p:cNvSpPr/>
          <p:nvPr/>
        </p:nvSpPr>
        <p:spPr>
          <a:xfrm>
            <a:off x="9693235" y="3332559"/>
            <a:ext cx="4152067" cy="1160145"/>
          </a:xfrm>
          <a:prstGeom prst="rect">
            <a:avLst/>
          </a:prstGeom>
          <a:noFill/>
          <a:ln/>
        </p:spPr>
        <p:txBody>
          <a:bodyPr wrap="square" lIns="0" tIns="0" rIns="0" bIns="0" rtlCol="0" anchor="t"/>
          <a:lstStyle/>
          <a:p>
            <a:pPr marL="0" indent="0" algn="l">
              <a:lnSpc>
                <a:spcPts val="3000"/>
              </a:lnSpc>
              <a:buNone/>
            </a:pPr>
            <a:r>
              <a:rPr lang="en-US" sz="1900" dirty="0">
                <a:solidFill>
                  <a:srgbClr val="151617"/>
                </a:solidFill>
                <a:latin typeface="Inconsolata" pitchFamily="34" charset="0"/>
                <a:ea typeface="Inconsolata" pitchFamily="34" charset="-122"/>
                <a:cs typeface="Inconsolata" pitchFamily="34" charset="-120"/>
              </a:rPr>
              <a:t>Sử dụng gRPC cho giao tiếp nhanh, Redis cache và Elasticsearch để tăng cường hiệu suất.</a:t>
            </a:r>
            <a:endParaRPr lang="en-US" sz="190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4979" y="4976098"/>
            <a:ext cx="604242" cy="604242"/>
          </a:xfrm>
          <a:prstGeom prst="rect">
            <a:avLst/>
          </a:prstGeom>
        </p:spPr>
      </p:pic>
      <p:sp>
        <p:nvSpPr>
          <p:cNvPr id="13" name="Text 7"/>
          <p:cNvSpPr/>
          <p:nvPr/>
        </p:nvSpPr>
        <p:spPr>
          <a:xfrm>
            <a:off x="784979" y="5882402"/>
            <a:ext cx="3423285" cy="377666"/>
          </a:xfrm>
          <a:prstGeom prst="rect">
            <a:avLst/>
          </a:prstGeom>
          <a:noFill/>
          <a:ln/>
        </p:spPr>
        <p:txBody>
          <a:bodyPr wrap="none" lIns="0" tIns="0" rIns="0" bIns="0" rtlCol="0" anchor="t"/>
          <a:lstStyle/>
          <a:p>
            <a:pPr marL="0" indent="0" algn="l">
              <a:lnSpc>
                <a:spcPts val="2950"/>
              </a:lnSpc>
              <a:buNone/>
            </a:pPr>
            <a:r>
              <a:rPr lang="en-US" sz="2350" b="1" dirty="0">
                <a:solidFill>
                  <a:srgbClr val="151617"/>
                </a:solidFill>
                <a:latin typeface="Montserrat Black" pitchFamily="34" charset="0"/>
                <a:ea typeface="Montserrat Black" pitchFamily="34" charset="-122"/>
                <a:cs typeface="Montserrat Black" pitchFamily="34" charset="-120"/>
              </a:rPr>
              <a:t>Linh hoạt Công nghệ</a:t>
            </a:r>
            <a:endParaRPr lang="en-US" sz="2350" dirty="0"/>
          </a:p>
        </p:txBody>
      </p:sp>
      <p:sp>
        <p:nvSpPr>
          <p:cNvPr id="14" name="Text 8"/>
          <p:cNvSpPr/>
          <p:nvPr/>
        </p:nvSpPr>
        <p:spPr>
          <a:xfrm>
            <a:off x="784979" y="6405086"/>
            <a:ext cx="4152067" cy="1160145"/>
          </a:xfrm>
          <a:prstGeom prst="rect">
            <a:avLst/>
          </a:prstGeom>
          <a:noFill/>
          <a:ln/>
        </p:spPr>
        <p:txBody>
          <a:bodyPr wrap="square" lIns="0" tIns="0" rIns="0" bIns="0" rtlCol="0" anchor="t"/>
          <a:lstStyle/>
          <a:p>
            <a:pPr marL="0" indent="0" algn="l">
              <a:lnSpc>
                <a:spcPts val="3000"/>
              </a:lnSpc>
              <a:buNone/>
            </a:pPr>
            <a:r>
              <a:rPr lang="en-US" sz="1900" dirty="0">
                <a:solidFill>
                  <a:srgbClr val="151617"/>
                </a:solidFill>
                <a:latin typeface="Inconsolata" pitchFamily="34" charset="0"/>
                <a:ea typeface="Inconsolata" pitchFamily="34" charset="-122"/>
                <a:cs typeface="Inconsolata" pitchFamily="34" charset="-120"/>
              </a:rPr>
              <a:t>Tự do lựa chọn công nghệ và cơ sở dữ liệu tối ưu nhất cho từng nghiệp vụ riêng biệt.</a:t>
            </a:r>
            <a:endParaRPr lang="en-US" sz="190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39107" y="4976098"/>
            <a:ext cx="604242" cy="604242"/>
          </a:xfrm>
          <a:prstGeom prst="rect">
            <a:avLst/>
          </a:prstGeom>
        </p:spPr>
      </p:pic>
      <p:sp>
        <p:nvSpPr>
          <p:cNvPr id="16" name="Text 9"/>
          <p:cNvSpPr/>
          <p:nvPr/>
        </p:nvSpPr>
        <p:spPr>
          <a:xfrm>
            <a:off x="5239107" y="5882402"/>
            <a:ext cx="3073241" cy="377666"/>
          </a:xfrm>
          <a:prstGeom prst="rect">
            <a:avLst/>
          </a:prstGeom>
          <a:noFill/>
          <a:ln/>
        </p:spPr>
        <p:txBody>
          <a:bodyPr wrap="none" lIns="0" tIns="0" rIns="0" bIns="0" rtlCol="0" anchor="t"/>
          <a:lstStyle/>
          <a:p>
            <a:pPr marL="0" indent="0" algn="l">
              <a:lnSpc>
                <a:spcPts val="2950"/>
              </a:lnSpc>
              <a:buNone/>
            </a:pPr>
            <a:r>
              <a:rPr lang="en-US" sz="2350" b="1" dirty="0">
                <a:solidFill>
                  <a:srgbClr val="151617"/>
                </a:solidFill>
                <a:latin typeface="Montserrat Black" pitchFamily="34" charset="0"/>
                <a:ea typeface="Montserrat Black" pitchFamily="34" charset="-122"/>
                <a:cs typeface="Montserrat Black" pitchFamily="34" charset="-120"/>
              </a:rPr>
              <a:t>Triển khai dễ dàng</a:t>
            </a:r>
            <a:endParaRPr lang="en-US" sz="2350" dirty="0"/>
          </a:p>
        </p:txBody>
      </p:sp>
      <p:sp>
        <p:nvSpPr>
          <p:cNvPr id="17" name="Text 10"/>
          <p:cNvSpPr/>
          <p:nvPr/>
        </p:nvSpPr>
        <p:spPr>
          <a:xfrm>
            <a:off x="5239107" y="6405086"/>
            <a:ext cx="4152067" cy="1160145"/>
          </a:xfrm>
          <a:prstGeom prst="rect">
            <a:avLst/>
          </a:prstGeom>
          <a:noFill/>
          <a:ln/>
        </p:spPr>
        <p:txBody>
          <a:bodyPr wrap="square" lIns="0" tIns="0" rIns="0" bIns="0" rtlCol="0" anchor="t"/>
          <a:lstStyle/>
          <a:p>
            <a:pPr marL="0" indent="0" algn="l">
              <a:lnSpc>
                <a:spcPts val="3000"/>
              </a:lnSpc>
              <a:buNone/>
            </a:pPr>
            <a:r>
              <a:rPr lang="en-US" sz="1900" dirty="0">
                <a:solidFill>
                  <a:srgbClr val="151617"/>
                </a:solidFill>
                <a:latin typeface="Inconsolata" pitchFamily="34" charset="0"/>
                <a:ea typeface="Inconsolata" pitchFamily="34" charset="-122"/>
                <a:cs typeface="Inconsolata" pitchFamily="34" charset="-120"/>
              </a:rPr>
              <a:t>Container hóa bằng Docker và quy trình CI/CD tự động hóa việc triển khai và cập nhật.</a:t>
            </a:r>
            <a:endParaRPr lang="en-US" sz="19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84979" y="505778"/>
            <a:ext cx="4880848" cy="574596"/>
          </a:xfrm>
          <a:prstGeom prst="rect">
            <a:avLst/>
          </a:prstGeom>
          <a:noFill/>
          <a:ln/>
        </p:spPr>
        <p:txBody>
          <a:bodyPr wrap="none" lIns="0" tIns="0" rIns="0" bIns="0" rtlCol="0" anchor="t"/>
          <a:lstStyle/>
          <a:p>
            <a:pPr marL="0" indent="0" algn="l">
              <a:lnSpc>
                <a:spcPts val="4500"/>
              </a:lnSpc>
              <a:buNone/>
            </a:pPr>
            <a:r>
              <a:rPr lang="en-US" sz="3600" b="1" dirty="0">
                <a:solidFill>
                  <a:srgbClr val="151617"/>
                </a:solidFill>
                <a:latin typeface="Montserrat Black" pitchFamily="34" charset="0"/>
                <a:ea typeface="Montserrat Black" pitchFamily="34" charset="-122"/>
                <a:cs typeface="Montserrat Black" pitchFamily="34" charset="-120"/>
              </a:rPr>
              <a:t>Công nghệ sử dụng</a:t>
            </a:r>
            <a:endParaRPr lang="en-US" sz="3600" dirty="0"/>
          </a:p>
        </p:txBody>
      </p:sp>
      <p:sp>
        <p:nvSpPr>
          <p:cNvPr id="3" name="Text 1"/>
          <p:cNvSpPr/>
          <p:nvPr/>
        </p:nvSpPr>
        <p:spPr>
          <a:xfrm>
            <a:off x="784979" y="1448038"/>
            <a:ext cx="13060323" cy="588169"/>
          </a:xfrm>
          <a:prstGeom prst="rect">
            <a:avLst/>
          </a:prstGeom>
          <a:noFill/>
          <a:ln/>
        </p:spPr>
        <p:txBody>
          <a:bodyPr wrap="square" lIns="0" tIns="0" rIns="0" bIns="0" rtlCol="0" anchor="t"/>
          <a:lstStyle/>
          <a:p>
            <a:pPr marL="0" indent="0" algn="l">
              <a:lnSpc>
                <a:spcPts val="2300"/>
              </a:lnSpc>
              <a:buNone/>
            </a:pPr>
            <a:r>
              <a:rPr lang="en-US" dirty="0">
                <a:solidFill>
                  <a:srgbClr val="151617"/>
                </a:solidFill>
                <a:latin typeface="Inconsolata" pitchFamily="34" charset="0"/>
                <a:ea typeface="Inconsolata" pitchFamily="34" charset="-122"/>
                <a:cs typeface="Inconsolata" pitchFamily="34" charset="-120"/>
              </a:rPr>
              <a:t>Các công nghệ được lựa chọn kỹ lưỡng để đảm bảo hiệu suất, khả năng mở rộng và trải nghiệm người dùng tối ưu cho Hệ thống Quản lý Luận văn (TMS).</a:t>
            </a:r>
            <a:endParaRPr lang="en-US" dirty="0"/>
          </a:p>
        </p:txBody>
      </p:sp>
      <p:sp>
        <p:nvSpPr>
          <p:cNvPr id="4" name="Text 2"/>
          <p:cNvSpPr/>
          <p:nvPr/>
        </p:nvSpPr>
        <p:spPr>
          <a:xfrm>
            <a:off x="784979" y="2426851"/>
            <a:ext cx="3140512" cy="344686"/>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Công nghệ Back-end</a:t>
            </a:r>
            <a:endParaRPr lang="en-US" sz="2150" dirty="0"/>
          </a:p>
        </p:txBody>
      </p:sp>
      <p:sp>
        <p:nvSpPr>
          <p:cNvPr id="5" name="Shape 3"/>
          <p:cNvSpPr/>
          <p:nvPr/>
        </p:nvSpPr>
        <p:spPr>
          <a:xfrm>
            <a:off x="784979" y="2978348"/>
            <a:ext cx="6305788" cy="2177415"/>
          </a:xfrm>
          <a:prstGeom prst="roundRect">
            <a:avLst>
              <a:gd name="adj" fmla="val 420"/>
            </a:avLst>
          </a:prstGeom>
          <a:solidFill>
            <a:srgbClr val="F8ECE4"/>
          </a:solidFill>
          <a:ln w="7620">
            <a:solidFill>
              <a:srgbClr val="151617"/>
            </a:solidFill>
            <a:prstDash val="solid"/>
          </a:ln>
          <a:effectLst>
            <a:outerShdw dist="16510" dir="2700000" algn="bl" rotWithShape="0">
              <a:srgbClr val="151617">
                <a:alpha val="100000"/>
              </a:srgbClr>
            </a:outerShdw>
          </a:effectLst>
        </p:spPr>
      </p:sp>
      <p:sp>
        <p:nvSpPr>
          <p:cNvPr id="6" name="Shape 4"/>
          <p:cNvSpPr/>
          <p:nvPr/>
        </p:nvSpPr>
        <p:spPr>
          <a:xfrm>
            <a:off x="976432" y="3169801"/>
            <a:ext cx="551498" cy="551498"/>
          </a:xfrm>
          <a:prstGeom prst="roundRect">
            <a:avLst>
              <a:gd name="adj" fmla="val 16578638"/>
            </a:avLst>
          </a:prstGeom>
          <a:solidFill>
            <a:srgbClr val="151617"/>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8117" y="3321368"/>
            <a:ext cx="248126" cy="248126"/>
          </a:xfrm>
          <a:prstGeom prst="rect">
            <a:avLst/>
          </a:prstGeom>
        </p:spPr>
      </p:pic>
      <p:sp>
        <p:nvSpPr>
          <p:cNvPr id="8" name="Text 5"/>
          <p:cNvSpPr/>
          <p:nvPr/>
        </p:nvSpPr>
        <p:spPr>
          <a:xfrm>
            <a:off x="976432" y="3905131"/>
            <a:ext cx="2298263" cy="287179"/>
          </a:xfrm>
          <a:prstGeom prst="rect">
            <a:avLst/>
          </a:prstGeom>
          <a:noFill/>
          <a:ln/>
        </p:spPr>
        <p:txBody>
          <a:bodyPr wrap="none" lIns="0" tIns="0" rIns="0" bIns="0" rtlCol="0" anchor="t"/>
          <a:lstStyle/>
          <a:p>
            <a:pPr marL="0" indent="0" algn="l">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Golang &amp; gRPC</a:t>
            </a:r>
            <a:endParaRPr lang="en-US" sz="1800" dirty="0"/>
          </a:p>
        </p:txBody>
      </p:sp>
      <p:sp>
        <p:nvSpPr>
          <p:cNvPr id="9" name="Text 6"/>
          <p:cNvSpPr/>
          <p:nvPr/>
        </p:nvSpPr>
        <p:spPr>
          <a:xfrm>
            <a:off x="976432" y="4376142"/>
            <a:ext cx="5922883" cy="588169"/>
          </a:xfrm>
          <a:prstGeom prst="rect">
            <a:avLst/>
          </a:prstGeom>
          <a:noFill/>
          <a:ln/>
        </p:spPr>
        <p:txBody>
          <a:bodyPr wrap="square" lIns="0" tIns="0" rIns="0" bIns="0" rtlCol="0" anchor="t"/>
          <a:lstStyle/>
          <a:p>
            <a:pPr marL="0" indent="0" algn="l">
              <a:lnSpc>
                <a:spcPts val="2300"/>
              </a:lnSpc>
              <a:buNone/>
            </a:pPr>
            <a:r>
              <a:rPr lang="en-US" sz="1400" dirty="0">
                <a:solidFill>
                  <a:srgbClr val="151617"/>
                </a:solidFill>
                <a:latin typeface="Inconsolata" pitchFamily="34" charset="0"/>
                <a:ea typeface="Inconsolata" pitchFamily="34" charset="-122"/>
                <a:cs typeface="Inconsolata" pitchFamily="34" charset="-120"/>
              </a:rPr>
              <a:t>Ngôn ngữ biên dịch hiệu suất cao, xử lý đồng thời mạnh mẽ. gRPC cho giao tiếp nội bộ nhanh, an toàn.</a:t>
            </a:r>
            <a:endParaRPr lang="en-US" sz="1400" dirty="0"/>
          </a:p>
        </p:txBody>
      </p:sp>
      <p:sp>
        <p:nvSpPr>
          <p:cNvPr id="10" name="Shape 7"/>
          <p:cNvSpPr/>
          <p:nvPr/>
        </p:nvSpPr>
        <p:spPr>
          <a:xfrm>
            <a:off x="784979" y="5339596"/>
            <a:ext cx="6305788" cy="2177415"/>
          </a:xfrm>
          <a:prstGeom prst="roundRect">
            <a:avLst>
              <a:gd name="adj" fmla="val 420"/>
            </a:avLst>
          </a:prstGeom>
          <a:solidFill>
            <a:srgbClr val="F8ECE4"/>
          </a:solidFill>
          <a:ln w="7620">
            <a:solidFill>
              <a:srgbClr val="151617"/>
            </a:solidFill>
            <a:prstDash val="solid"/>
          </a:ln>
          <a:effectLst>
            <a:outerShdw dist="16510" dir="2700000" algn="bl" rotWithShape="0">
              <a:srgbClr val="151617">
                <a:alpha val="100000"/>
              </a:srgbClr>
            </a:outerShdw>
          </a:effectLst>
        </p:spPr>
      </p:sp>
      <p:sp>
        <p:nvSpPr>
          <p:cNvPr id="11" name="Shape 8"/>
          <p:cNvSpPr/>
          <p:nvPr/>
        </p:nvSpPr>
        <p:spPr>
          <a:xfrm>
            <a:off x="976432" y="5531048"/>
            <a:ext cx="551498" cy="551498"/>
          </a:xfrm>
          <a:prstGeom prst="roundRect">
            <a:avLst>
              <a:gd name="adj" fmla="val 16578638"/>
            </a:avLst>
          </a:prstGeom>
          <a:solidFill>
            <a:srgbClr val="151617"/>
          </a:solidFill>
          <a:ln/>
        </p:spPr>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8117" y="5682615"/>
            <a:ext cx="248126" cy="248126"/>
          </a:xfrm>
          <a:prstGeom prst="rect">
            <a:avLst/>
          </a:prstGeom>
        </p:spPr>
      </p:pic>
      <p:sp>
        <p:nvSpPr>
          <p:cNvPr id="13" name="Text 9"/>
          <p:cNvSpPr/>
          <p:nvPr/>
        </p:nvSpPr>
        <p:spPr>
          <a:xfrm>
            <a:off x="976432" y="6266378"/>
            <a:ext cx="2298263" cy="287179"/>
          </a:xfrm>
          <a:prstGeom prst="rect">
            <a:avLst/>
          </a:prstGeom>
          <a:noFill/>
          <a:ln/>
        </p:spPr>
        <p:txBody>
          <a:bodyPr wrap="none" lIns="0" tIns="0" rIns="0" bIns="0" rtlCol="0" anchor="t"/>
          <a:lstStyle/>
          <a:p>
            <a:pPr marL="0" indent="0" algn="l">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Node.js &amp; BullMQ</a:t>
            </a:r>
            <a:endParaRPr lang="en-US" sz="1800" dirty="0"/>
          </a:p>
        </p:txBody>
      </p:sp>
      <p:sp>
        <p:nvSpPr>
          <p:cNvPr id="14" name="Text 10"/>
          <p:cNvSpPr/>
          <p:nvPr/>
        </p:nvSpPr>
        <p:spPr>
          <a:xfrm>
            <a:off x="976432" y="6737390"/>
            <a:ext cx="5922883" cy="588169"/>
          </a:xfrm>
          <a:prstGeom prst="rect">
            <a:avLst/>
          </a:prstGeom>
          <a:noFill/>
          <a:ln/>
        </p:spPr>
        <p:txBody>
          <a:bodyPr wrap="square" lIns="0" tIns="0" rIns="0" bIns="0" rtlCol="0" anchor="t"/>
          <a:lstStyle/>
          <a:p>
            <a:pPr marL="0" indent="0" algn="l">
              <a:lnSpc>
                <a:spcPts val="2300"/>
              </a:lnSpc>
              <a:buNone/>
            </a:pPr>
            <a:r>
              <a:rPr lang="en-US" sz="1400" dirty="0">
                <a:solidFill>
                  <a:srgbClr val="151617"/>
                </a:solidFill>
                <a:latin typeface="Inconsolata" pitchFamily="34" charset="0"/>
                <a:ea typeface="Inconsolata" pitchFamily="34" charset="-122"/>
                <a:cs typeface="Inconsolata" pitchFamily="34" charset="-120"/>
              </a:rPr>
              <a:t>Môi trường JavaScript non-blocking I/O, kết hợp BullMQ xử lý tác vụ nặng dưới nền hiệu quả.</a:t>
            </a:r>
            <a:endParaRPr lang="en-US" sz="1400" dirty="0"/>
          </a:p>
        </p:txBody>
      </p:sp>
      <p:sp>
        <p:nvSpPr>
          <p:cNvPr id="15" name="Text 11"/>
          <p:cNvSpPr/>
          <p:nvPr/>
        </p:nvSpPr>
        <p:spPr>
          <a:xfrm>
            <a:off x="7547015" y="2426851"/>
            <a:ext cx="3197662" cy="344686"/>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Công nghệ Front-end</a:t>
            </a:r>
            <a:endParaRPr lang="en-US" sz="2150" dirty="0"/>
          </a:p>
        </p:txBody>
      </p:sp>
      <p:sp>
        <p:nvSpPr>
          <p:cNvPr id="16" name="Shape 12"/>
          <p:cNvSpPr/>
          <p:nvPr/>
        </p:nvSpPr>
        <p:spPr>
          <a:xfrm>
            <a:off x="7547015" y="2978348"/>
            <a:ext cx="6305788" cy="2177415"/>
          </a:xfrm>
          <a:prstGeom prst="roundRect">
            <a:avLst>
              <a:gd name="adj" fmla="val 420"/>
            </a:avLst>
          </a:prstGeom>
          <a:solidFill>
            <a:srgbClr val="F8ECE4"/>
          </a:solidFill>
          <a:ln w="7620">
            <a:solidFill>
              <a:srgbClr val="151617"/>
            </a:solidFill>
            <a:prstDash val="solid"/>
          </a:ln>
          <a:effectLst>
            <a:outerShdw dist="16510" dir="2700000" algn="bl" rotWithShape="0">
              <a:srgbClr val="151617">
                <a:alpha val="100000"/>
              </a:srgbClr>
            </a:outerShdw>
          </a:effectLst>
        </p:spPr>
      </p:sp>
      <p:sp>
        <p:nvSpPr>
          <p:cNvPr id="17" name="Shape 13"/>
          <p:cNvSpPr/>
          <p:nvPr/>
        </p:nvSpPr>
        <p:spPr>
          <a:xfrm>
            <a:off x="7738467" y="3169801"/>
            <a:ext cx="551498" cy="551498"/>
          </a:xfrm>
          <a:prstGeom prst="roundRect">
            <a:avLst>
              <a:gd name="adj" fmla="val 16578638"/>
            </a:avLst>
          </a:prstGeom>
          <a:solidFill>
            <a:srgbClr val="151617"/>
          </a:solidFill>
          <a:ln/>
        </p:spPr>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0153" y="3321368"/>
            <a:ext cx="248126" cy="248126"/>
          </a:xfrm>
          <a:prstGeom prst="rect">
            <a:avLst/>
          </a:prstGeom>
        </p:spPr>
      </p:pic>
      <p:sp>
        <p:nvSpPr>
          <p:cNvPr id="19" name="Text 14"/>
          <p:cNvSpPr/>
          <p:nvPr/>
        </p:nvSpPr>
        <p:spPr>
          <a:xfrm>
            <a:off x="7738467" y="3905131"/>
            <a:ext cx="2298263" cy="287179"/>
          </a:xfrm>
          <a:prstGeom prst="rect">
            <a:avLst/>
          </a:prstGeom>
          <a:noFill/>
          <a:ln/>
        </p:spPr>
        <p:txBody>
          <a:bodyPr wrap="none" lIns="0" tIns="0" rIns="0" bIns="0" rtlCol="0" anchor="t"/>
          <a:lstStyle/>
          <a:p>
            <a:pPr marL="0" indent="0" algn="l">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Next.js</a:t>
            </a:r>
            <a:endParaRPr lang="en-US" sz="1800" dirty="0"/>
          </a:p>
        </p:txBody>
      </p:sp>
      <p:sp>
        <p:nvSpPr>
          <p:cNvPr id="20" name="Text 15"/>
          <p:cNvSpPr/>
          <p:nvPr/>
        </p:nvSpPr>
        <p:spPr>
          <a:xfrm>
            <a:off x="7738467" y="4376142"/>
            <a:ext cx="5922883" cy="588169"/>
          </a:xfrm>
          <a:prstGeom prst="rect">
            <a:avLst/>
          </a:prstGeom>
          <a:noFill/>
          <a:ln/>
        </p:spPr>
        <p:txBody>
          <a:bodyPr wrap="square" lIns="0" tIns="0" rIns="0" bIns="0" rtlCol="0" anchor="t"/>
          <a:lstStyle/>
          <a:p>
            <a:pPr marL="0" indent="0" algn="l">
              <a:lnSpc>
                <a:spcPts val="2300"/>
              </a:lnSpc>
              <a:buNone/>
            </a:pPr>
            <a:r>
              <a:rPr lang="en-US" sz="1400" dirty="0">
                <a:solidFill>
                  <a:srgbClr val="151617"/>
                </a:solidFill>
                <a:latin typeface="Inconsolata" pitchFamily="34" charset="0"/>
                <a:ea typeface="Inconsolata" pitchFamily="34" charset="-122"/>
                <a:cs typeface="Inconsolata" pitchFamily="34" charset="-120"/>
              </a:rPr>
              <a:t>Framework React với SSR và SSG, tối ưu tốc độ tải trang và SEO vượt trội.</a:t>
            </a:r>
            <a:endParaRPr lang="en-US" sz="1400" dirty="0"/>
          </a:p>
        </p:txBody>
      </p:sp>
      <p:sp>
        <p:nvSpPr>
          <p:cNvPr id="21" name="Shape 16"/>
          <p:cNvSpPr/>
          <p:nvPr/>
        </p:nvSpPr>
        <p:spPr>
          <a:xfrm>
            <a:off x="7547015" y="5339596"/>
            <a:ext cx="6305788" cy="2177415"/>
          </a:xfrm>
          <a:prstGeom prst="roundRect">
            <a:avLst>
              <a:gd name="adj" fmla="val 420"/>
            </a:avLst>
          </a:prstGeom>
          <a:solidFill>
            <a:srgbClr val="F8ECE4"/>
          </a:solidFill>
          <a:ln w="7620">
            <a:solidFill>
              <a:srgbClr val="151617"/>
            </a:solidFill>
            <a:prstDash val="solid"/>
          </a:ln>
          <a:effectLst>
            <a:outerShdw dist="16510" dir="2700000" algn="bl" rotWithShape="0">
              <a:srgbClr val="151617">
                <a:alpha val="100000"/>
              </a:srgbClr>
            </a:outerShdw>
          </a:effectLst>
        </p:spPr>
      </p:sp>
      <p:sp>
        <p:nvSpPr>
          <p:cNvPr id="22" name="Shape 17"/>
          <p:cNvSpPr/>
          <p:nvPr/>
        </p:nvSpPr>
        <p:spPr>
          <a:xfrm>
            <a:off x="7738467" y="5531048"/>
            <a:ext cx="551498" cy="551498"/>
          </a:xfrm>
          <a:prstGeom prst="roundRect">
            <a:avLst>
              <a:gd name="adj" fmla="val 16578638"/>
            </a:avLst>
          </a:prstGeom>
          <a:solidFill>
            <a:srgbClr val="151617"/>
          </a:solidFill>
          <a:ln/>
        </p:spPr>
      </p:sp>
      <p:pic>
        <p:nvPicPr>
          <p:cNvPr id="2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90153" y="5682615"/>
            <a:ext cx="248126" cy="248126"/>
          </a:xfrm>
          <a:prstGeom prst="rect">
            <a:avLst/>
          </a:prstGeom>
        </p:spPr>
      </p:pic>
      <p:sp>
        <p:nvSpPr>
          <p:cNvPr id="24" name="Text 18"/>
          <p:cNvSpPr/>
          <p:nvPr/>
        </p:nvSpPr>
        <p:spPr>
          <a:xfrm>
            <a:off x="7738467" y="6266378"/>
            <a:ext cx="2298263" cy="287179"/>
          </a:xfrm>
          <a:prstGeom prst="rect">
            <a:avLst/>
          </a:prstGeom>
          <a:noFill/>
          <a:ln/>
        </p:spPr>
        <p:txBody>
          <a:bodyPr wrap="none" lIns="0" tIns="0" rIns="0" bIns="0" rtlCol="0" anchor="t"/>
          <a:lstStyle/>
          <a:p>
            <a:pPr marL="0" indent="0" algn="l">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Vite</a:t>
            </a:r>
            <a:endParaRPr lang="en-US" sz="1800" dirty="0"/>
          </a:p>
        </p:txBody>
      </p:sp>
      <p:sp>
        <p:nvSpPr>
          <p:cNvPr id="25" name="Text 19"/>
          <p:cNvSpPr/>
          <p:nvPr/>
        </p:nvSpPr>
        <p:spPr>
          <a:xfrm>
            <a:off x="7738467" y="6737390"/>
            <a:ext cx="5922883" cy="588169"/>
          </a:xfrm>
          <a:prstGeom prst="rect">
            <a:avLst/>
          </a:prstGeom>
          <a:noFill/>
          <a:ln/>
        </p:spPr>
        <p:txBody>
          <a:bodyPr wrap="square" lIns="0" tIns="0" rIns="0" bIns="0" rtlCol="0" anchor="t"/>
          <a:lstStyle/>
          <a:p>
            <a:pPr marL="0" indent="0" algn="l">
              <a:lnSpc>
                <a:spcPts val="2300"/>
              </a:lnSpc>
              <a:buNone/>
            </a:pPr>
            <a:r>
              <a:rPr lang="en-US" sz="1400" dirty="0">
                <a:solidFill>
                  <a:srgbClr val="151617"/>
                </a:solidFill>
                <a:latin typeface="Inconsolata" pitchFamily="34" charset="0"/>
                <a:ea typeface="Inconsolata" pitchFamily="34" charset="-122"/>
                <a:cs typeface="Inconsolata" pitchFamily="34" charset="-120"/>
              </a:rPr>
              <a:t>Công cụ build frontend thế hệ mới, tốc độ khởi động và cập nhật module cực nhanh.</a:t>
            </a:r>
            <a:endParaRPr lang="en-US" sz="1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84979" y="632936"/>
            <a:ext cx="5353169" cy="574119"/>
          </a:xfrm>
          <a:prstGeom prst="rect">
            <a:avLst/>
          </a:prstGeom>
          <a:noFill/>
          <a:ln/>
        </p:spPr>
        <p:txBody>
          <a:bodyPr wrap="none" lIns="0" tIns="0" rIns="0" bIns="0" rtlCol="0" anchor="t"/>
          <a:lstStyle/>
          <a:p>
            <a:pPr marL="0" indent="0" algn="l">
              <a:lnSpc>
                <a:spcPts val="4500"/>
              </a:lnSpc>
              <a:buNone/>
            </a:pPr>
            <a:r>
              <a:rPr lang="en-US" sz="3600" b="1" dirty="0">
                <a:solidFill>
                  <a:srgbClr val="151617"/>
                </a:solidFill>
                <a:latin typeface="Montserrat Black" pitchFamily="34" charset="0"/>
                <a:ea typeface="Montserrat Black" pitchFamily="34" charset="-122"/>
                <a:cs typeface="Montserrat Black" pitchFamily="34" charset="-120"/>
              </a:rPr>
              <a:t>Chiến lược đa lưu trữ </a:t>
            </a:r>
            <a:endParaRPr lang="en-US" sz="3600" dirty="0"/>
          </a:p>
        </p:txBody>
      </p:sp>
      <p:sp>
        <p:nvSpPr>
          <p:cNvPr id="3" name="Text 1"/>
          <p:cNvSpPr/>
          <p:nvPr/>
        </p:nvSpPr>
        <p:spPr>
          <a:xfrm>
            <a:off x="784979" y="1298853"/>
            <a:ext cx="5498782" cy="574119"/>
          </a:xfrm>
          <a:prstGeom prst="rect">
            <a:avLst/>
          </a:prstGeom>
          <a:noFill/>
          <a:ln/>
        </p:spPr>
        <p:txBody>
          <a:bodyPr wrap="none" lIns="0" tIns="0" rIns="0" bIns="0" rtlCol="0" anchor="t"/>
          <a:lstStyle/>
          <a:p>
            <a:pPr marL="0" indent="0" algn="l">
              <a:lnSpc>
                <a:spcPts val="4500"/>
              </a:lnSpc>
              <a:buNone/>
            </a:pPr>
            <a:r>
              <a:rPr lang="en-US" sz="3600" b="1" dirty="0">
                <a:solidFill>
                  <a:srgbClr val="151617"/>
                </a:solidFill>
                <a:latin typeface="Montserrat Black" pitchFamily="34" charset="0"/>
                <a:ea typeface="Montserrat Black" pitchFamily="34" charset="-122"/>
                <a:cs typeface="Montserrat Black" pitchFamily="34" charset="-120"/>
              </a:rPr>
              <a:t>(Polyglot Persistence)</a:t>
            </a:r>
            <a:endParaRPr lang="en-US" sz="360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4979" y="2217420"/>
            <a:ext cx="574119" cy="574119"/>
          </a:xfrm>
          <a:prstGeom prst="rect">
            <a:avLst/>
          </a:prstGeom>
        </p:spPr>
      </p:pic>
      <p:sp>
        <p:nvSpPr>
          <p:cNvPr id="5" name="Text 2"/>
          <p:cNvSpPr/>
          <p:nvPr/>
        </p:nvSpPr>
        <p:spPr>
          <a:xfrm>
            <a:off x="784979" y="3078599"/>
            <a:ext cx="2870716" cy="358735"/>
          </a:xfrm>
          <a:prstGeom prst="rect">
            <a:avLst/>
          </a:prstGeom>
          <a:noFill/>
          <a:ln/>
        </p:spPr>
        <p:txBody>
          <a:bodyPr wrap="none" lIns="0" tIns="0" rIns="0" bIns="0" rtlCol="0" anchor="t"/>
          <a:lstStyle/>
          <a:p>
            <a:pPr marL="0" indent="0" algn="l">
              <a:lnSpc>
                <a:spcPts val="2800"/>
              </a:lnSpc>
              <a:buNone/>
            </a:pPr>
            <a:r>
              <a:rPr lang="en-US" sz="2250" b="1" dirty="0">
                <a:solidFill>
                  <a:srgbClr val="151617"/>
                </a:solidFill>
                <a:latin typeface="Montserrat Black" pitchFamily="34" charset="0"/>
                <a:ea typeface="Montserrat Black" pitchFamily="34" charset="-122"/>
                <a:cs typeface="Montserrat Black" pitchFamily="34" charset="-120"/>
              </a:rPr>
              <a:t>MySQL</a:t>
            </a:r>
            <a:endParaRPr lang="en-US" sz="2250" dirty="0"/>
          </a:p>
        </p:txBody>
      </p:sp>
      <p:sp>
        <p:nvSpPr>
          <p:cNvPr id="6" name="Text 3"/>
          <p:cNvSpPr/>
          <p:nvPr/>
        </p:nvSpPr>
        <p:spPr>
          <a:xfrm>
            <a:off x="784979" y="3575090"/>
            <a:ext cx="4162068" cy="734854"/>
          </a:xfrm>
          <a:prstGeom prst="rect">
            <a:avLst/>
          </a:prstGeom>
          <a:noFill/>
          <a:ln/>
        </p:spPr>
        <p:txBody>
          <a:bodyPr wrap="square" lIns="0" tIns="0" rIns="0" bIns="0" rtlCol="0" anchor="t"/>
          <a:lstStyle/>
          <a:p>
            <a:pPr marL="0" indent="0" algn="l">
              <a:lnSpc>
                <a:spcPts val="2850"/>
              </a:lnSpc>
              <a:buNone/>
            </a:pPr>
            <a:r>
              <a:rPr lang="en-US" sz="1800" dirty="0">
                <a:solidFill>
                  <a:srgbClr val="151617"/>
                </a:solidFill>
                <a:latin typeface="Inconsolata" pitchFamily="34" charset="0"/>
                <a:ea typeface="Inconsolata" pitchFamily="34" charset="-122"/>
                <a:cs typeface="Inconsolata" pitchFamily="34" charset="-120"/>
              </a:rPr>
              <a:t>Lưu trữ dữ liệu nghiệp vụ chính (18 bảng) với tính toàn vẹn cao (ACID).</a:t>
            </a:r>
            <a:endParaRPr lang="en-US" sz="180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4107" y="2217420"/>
            <a:ext cx="574119" cy="574119"/>
          </a:xfrm>
          <a:prstGeom prst="rect">
            <a:avLst/>
          </a:prstGeom>
        </p:spPr>
      </p:pic>
      <p:sp>
        <p:nvSpPr>
          <p:cNvPr id="8" name="Text 4"/>
          <p:cNvSpPr/>
          <p:nvPr/>
        </p:nvSpPr>
        <p:spPr>
          <a:xfrm>
            <a:off x="5234107" y="3078599"/>
            <a:ext cx="2870716" cy="358735"/>
          </a:xfrm>
          <a:prstGeom prst="rect">
            <a:avLst/>
          </a:prstGeom>
          <a:noFill/>
          <a:ln/>
        </p:spPr>
        <p:txBody>
          <a:bodyPr wrap="none" lIns="0" tIns="0" rIns="0" bIns="0" rtlCol="0" anchor="t"/>
          <a:lstStyle/>
          <a:p>
            <a:pPr marL="0" indent="0" algn="l">
              <a:lnSpc>
                <a:spcPts val="2800"/>
              </a:lnSpc>
              <a:buNone/>
            </a:pPr>
            <a:r>
              <a:rPr lang="en-US" sz="2250" b="1" dirty="0">
                <a:solidFill>
                  <a:srgbClr val="151617"/>
                </a:solidFill>
                <a:latin typeface="Montserrat Black" pitchFamily="34" charset="0"/>
                <a:ea typeface="Montserrat Black" pitchFamily="34" charset="-122"/>
                <a:cs typeface="Montserrat Black" pitchFamily="34" charset="-120"/>
              </a:rPr>
              <a:t>MongoDB</a:t>
            </a:r>
            <a:endParaRPr lang="en-US" sz="2250" dirty="0"/>
          </a:p>
        </p:txBody>
      </p:sp>
      <p:sp>
        <p:nvSpPr>
          <p:cNvPr id="9" name="Text 5"/>
          <p:cNvSpPr/>
          <p:nvPr/>
        </p:nvSpPr>
        <p:spPr>
          <a:xfrm>
            <a:off x="5234107" y="3575090"/>
            <a:ext cx="4162068" cy="1102281"/>
          </a:xfrm>
          <a:prstGeom prst="rect">
            <a:avLst/>
          </a:prstGeom>
          <a:noFill/>
          <a:ln/>
        </p:spPr>
        <p:txBody>
          <a:bodyPr wrap="square" lIns="0" tIns="0" rIns="0" bIns="0" rtlCol="0" anchor="t"/>
          <a:lstStyle/>
          <a:p>
            <a:pPr marL="0" indent="0" algn="l">
              <a:lnSpc>
                <a:spcPts val="2850"/>
              </a:lnSpc>
              <a:buNone/>
            </a:pPr>
            <a:r>
              <a:rPr lang="en-US" sz="1800" dirty="0">
                <a:solidFill>
                  <a:srgbClr val="151617"/>
                </a:solidFill>
                <a:latin typeface="Inconsolata" pitchFamily="34" charset="0"/>
                <a:ea typeface="Inconsolata" pitchFamily="34" charset="-122"/>
                <a:cs typeface="Inconsolata" pitchFamily="34" charset="-120"/>
              </a:rPr>
              <a:t>Lưu trữ logs sự kiện, cấu hình động, lịch sử quy trình với khả năng ghi tốc độ cao.</a:t>
            </a:r>
            <a:endParaRPr lang="en-US" sz="180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83234" y="2217420"/>
            <a:ext cx="574119" cy="574119"/>
          </a:xfrm>
          <a:prstGeom prst="rect">
            <a:avLst/>
          </a:prstGeom>
        </p:spPr>
      </p:pic>
      <p:sp>
        <p:nvSpPr>
          <p:cNvPr id="11" name="Text 6"/>
          <p:cNvSpPr/>
          <p:nvPr/>
        </p:nvSpPr>
        <p:spPr>
          <a:xfrm>
            <a:off x="9683234" y="3078599"/>
            <a:ext cx="2870716" cy="358735"/>
          </a:xfrm>
          <a:prstGeom prst="rect">
            <a:avLst/>
          </a:prstGeom>
          <a:noFill/>
          <a:ln/>
        </p:spPr>
        <p:txBody>
          <a:bodyPr wrap="none" lIns="0" tIns="0" rIns="0" bIns="0" rtlCol="0" anchor="t"/>
          <a:lstStyle/>
          <a:p>
            <a:pPr marL="0" indent="0" algn="l">
              <a:lnSpc>
                <a:spcPts val="2800"/>
              </a:lnSpc>
              <a:buNone/>
            </a:pPr>
            <a:r>
              <a:rPr lang="en-US" sz="2250" b="1" dirty="0">
                <a:solidFill>
                  <a:srgbClr val="151617"/>
                </a:solidFill>
                <a:latin typeface="Montserrat Black" pitchFamily="34" charset="0"/>
                <a:ea typeface="Montserrat Black" pitchFamily="34" charset="-122"/>
                <a:cs typeface="Montserrat Black" pitchFamily="34" charset="-120"/>
              </a:rPr>
              <a:t>Redis</a:t>
            </a:r>
            <a:endParaRPr lang="en-US" sz="2250" dirty="0"/>
          </a:p>
        </p:txBody>
      </p:sp>
      <p:sp>
        <p:nvSpPr>
          <p:cNvPr id="12" name="Text 7"/>
          <p:cNvSpPr/>
          <p:nvPr/>
        </p:nvSpPr>
        <p:spPr>
          <a:xfrm>
            <a:off x="9683234" y="3575090"/>
            <a:ext cx="4162068" cy="1102281"/>
          </a:xfrm>
          <a:prstGeom prst="rect">
            <a:avLst/>
          </a:prstGeom>
          <a:noFill/>
          <a:ln/>
        </p:spPr>
        <p:txBody>
          <a:bodyPr wrap="square" lIns="0" tIns="0" rIns="0" bIns="0" rtlCol="0" anchor="t"/>
          <a:lstStyle/>
          <a:p>
            <a:pPr marL="0" indent="0" algn="l">
              <a:lnSpc>
                <a:spcPts val="2850"/>
              </a:lnSpc>
              <a:buNone/>
            </a:pPr>
            <a:r>
              <a:rPr lang="en-US" sz="1800" dirty="0">
                <a:solidFill>
                  <a:srgbClr val="151617"/>
                </a:solidFill>
                <a:latin typeface="Inconsolata" pitchFamily="34" charset="0"/>
                <a:ea typeface="Inconsolata" pitchFamily="34" charset="-122"/>
                <a:cs typeface="Inconsolata" pitchFamily="34" charset="-120"/>
              </a:rPr>
              <a:t>Bộ nhớ đệm (Caching) và hàng đợi (Queue) cho BullMQ, tăng tốc độ phản hồi.</a:t>
            </a:r>
            <a:endParaRPr lang="en-US" sz="180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4979" y="5136594"/>
            <a:ext cx="574119" cy="574119"/>
          </a:xfrm>
          <a:prstGeom prst="rect">
            <a:avLst/>
          </a:prstGeom>
        </p:spPr>
      </p:pic>
      <p:sp>
        <p:nvSpPr>
          <p:cNvPr id="14" name="Text 8"/>
          <p:cNvSpPr/>
          <p:nvPr/>
        </p:nvSpPr>
        <p:spPr>
          <a:xfrm>
            <a:off x="784979" y="5997773"/>
            <a:ext cx="2870716" cy="358735"/>
          </a:xfrm>
          <a:prstGeom prst="rect">
            <a:avLst/>
          </a:prstGeom>
          <a:noFill/>
          <a:ln/>
        </p:spPr>
        <p:txBody>
          <a:bodyPr wrap="none" lIns="0" tIns="0" rIns="0" bIns="0" rtlCol="0" anchor="t"/>
          <a:lstStyle/>
          <a:p>
            <a:pPr marL="0" indent="0" algn="l">
              <a:lnSpc>
                <a:spcPts val="2800"/>
              </a:lnSpc>
              <a:buNone/>
            </a:pPr>
            <a:r>
              <a:rPr lang="en-US" sz="2250" b="1" dirty="0">
                <a:solidFill>
                  <a:srgbClr val="151617"/>
                </a:solidFill>
                <a:latin typeface="Montserrat Black" pitchFamily="34" charset="0"/>
                <a:ea typeface="Montserrat Black" pitchFamily="34" charset="-122"/>
                <a:cs typeface="Montserrat Black" pitchFamily="34" charset="-120"/>
              </a:rPr>
              <a:t>MinIO</a:t>
            </a:r>
            <a:endParaRPr lang="en-US" sz="2250" dirty="0"/>
          </a:p>
        </p:txBody>
      </p:sp>
      <p:sp>
        <p:nvSpPr>
          <p:cNvPr id="15" name="Text 9"/>
          <p:cNvSpPr/>
          <p:nvPr/>
        </p:nvSpPr>
        <p:spPr>
          <a:xfrm>
            <a:off x="784979" y="6494264"/>
            <a:ext cx="4162068" cy="1102281"/>
          </a:xfrm>
          <a:prstGeom prst="rect">
            <a:avLst/>
          </a:prstGeom>
          <a:noFill/>
          <a:ln/>
        </p:spPr>
        <p:txBody>
          <a:bodyPr wrap="square" lIns="0" tIns="0" rIns="0" bIns="0" rtlCol="0" anchor="t"/>
          <a:lstStyle/>
          <a:p>
            <a:pPr marL="0" indent="0" algn="l">
              <a:lnSpc>
                <a:spcPts val="2850"/>
              </a:lnSpc>
              <a:buNone/>
            </a:pPr>
            <a:r>
              <a:rPr lang="en-US" sz="1800" dirty="0">
                <a:solidFill>
                  <a:srgbClr val="151617"/>
                </a:solidFill>
                <a:latin typeface="Inconsolata" pitchFamily="34" charset="0"/>
                <a:ea typeface="Inconsolata" pitchFamily="34" charset="-122"/>
                <a:cs typeface="Inconsolata" pitchFamily="34" charset="-120"/>
              </a:rPr>
              <a:t>Lưu trữ file báo cáo dung lượng lớn (tối đa 200MB/file) theo chuẩn S3 API.</a:t>
            </a:r>
            <a:endParaRPr lang="en-US" sz="1800" dirty="0"/>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34107" y="5136594"/>
            <a:ext cx="574119" cy="574119"/>
          </a:xfrm>
          <a:prstGeom prst="rect">
            <a:avLst/>
          </a:prstGeom>
        </p:spPr>
      </p:pic>
      <p:sp>
        <p:nvSpPr>
          <p:cNvPr id="17" name="Text 10"/>
          <p:cNvSpPr/>
          <p:nvPr/>
        </p:nvSpPr>
        <p:spPr>
          <a:xfrm>
            <a:off x="5234107" y="5997773"/>
            <a:ext cx="2870716" cy="358735"/>
          </a:xfrm>
          <a:prstGeom prst="rect">
            <a:avLst/>
          </a:prstGeom>
          <a:noFill/>
          <a:ln/>
        </p:spPr>
        <p:txBody>
          <a:bodyPr wrap="none" lIns="0" tIns="0" rIns="0" bIns="0" rtlCol="0" anchor="t"/>
          <a:lstStyle/>
          <a:p>
            <a:pPr marL="0" indent="0" algn="l">
              <a:lnSpc>
                <a:spcPts val="2800"/>
              </a:lnSpc>
              <a:buNone/>
            </a:pPr>
            <a:r>
              <a:rPr lang="en-US" sz="2250" b="1" dirty="0">
                <a:solidFill>
                  <a:srgbClr val="151617"/>
                </a:solidFill>
                <a:latin typeface="Montserrat Black" pitchFamily="34" charset="0"/>
                <a:ea typeface="Montserrat Black" pitchFamily="34" charset="-122"/>
                <a:cs typeface="Montserrat Black" pitchFamily="34" charset="-120"/>
              </a:rPr>
              <a:t>Elasticsearch</a:t>
            </a:r>
            <a:endParaRPr lang="en-US" sz="2250" dirty="0"/>
          </a:p>
        </p:txBody>
      </p:sp>
      <p:sp>
        <p:nvSpPr>
          <p:cNvPr id="18" name="Text 11"/>
          <p:cNvSpPr/>
          <p:nvPr/>
        </p:nvSpPr>
        <p:spPr>
          <a:xfrm>
            <a:off x="5234107" y="6494264"/>
            <a:ext cx="4162068" cy="1102281"/>
          </a:xfrm>
          <a:prstGeom prst="rect">
            <a:avLst/>
          </a:prstGeom>
          <a:noFill/>
          <a:ln/>
        </p:spPr>
        <p:txBody>
          <a:bodyPr wrap="square" lIns="0" tIns="0" rIns="0" bIns="0" rtlCol="0" anchor="t"/>
          <a:lstStyle/>
          <a:p>
            <a:pPr marL="0" indent="0" algn="l">
              <a:lnSpc>
                <a:spcPts val="2850"/>
              </a:lnSpc>
              <a:buNone/>
            </a:pPr>
            <a:r>
              <a:rPr lang="en-US" sz="1800" dirty="0">
                <a:solidFill>
                  <a:srgbClr val="151617"/>
                </a:solidFill>
                <a:latin typeface="Inconsolata" pitchFamily="34" charset="0"/>
                <a:ea typeface="Inconsolata" pitchFamily="34" charset="-122"/>
                <a:cs typeface="Inconsolata" pitchFamily="34" charset="-120"/>
              </a:rPr>
              <a:t>Tìm kiếm toàn văn nhanh chóng, hỗ trợ tìm kiếm mờ cho đề tài và nội dung.</a:t>
            </a:r>
            <a:endParaRPr lang="en-US" sz="18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713909" y="458794"/>
            <a:ext cx="11202582" cy="73120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1803"/>
          </a:xfrm>
          <a:prstGeom prst="rect">
            <a:avLst/>
          </a:prstGeom>
        </p:spPr>
      </p:pic>
      <p:sp>
        <p:nvSpPr>
          <p:cNvPr id="3" name="Text 0"/>
          <p:cNvSpPr/>
          <p:nvPr/>
        </p:nvSpPr>
        <p:spPr>
          <a:xfrm>
            <a:off x="784979" y="3650575"/>
            <a:ext cx="6125647" cy="598408"/>
          </a:xfrm>
          <a:prstGeom prst="rect">
            <a:avLst/>
          </a:prstGeom>
          <a:noFill/>
          <a:ln/>
        </p:spPr>
        <p:txBody>
          <a:bodyPr wrap="none" lIns="0" tIns="0" rIns="0" bIns="0" rtlCol="0" anchor="t"/>
          <a:lstStyle/>
          <a:p>
            <a:pPr marL="0" indent="0" algn="l">
              <a:lnSpc>
                <a:spcPts val="4700"/>
              </a:lnSpc>
              <a:buNone/>
            </a:pPr>
            <a:r>
              <a:rPr lang="en-US" sz="3750" b="1" dirty="0">
                <a:solidFill>
                  <a:srgbClr val="151617"/>
                </a:solidFill>
                <a:latin typeface="Montserrat Black" pitchFamily="34" charset="0"/>
                <a:ea typeface="Montserrat Black" pitchFamily="34" charset="-122"/>
                <a:cs typeface="Montserrat Black" pitchFamily="34" charset="-120"/>
              </a:rPr>
              <a:t>Động cơ phát triển TMS</a:t>
            </a:r>
            <a:endParaRPr lang="en-US" sz="3750" dirty="0"/>
          </a:p>
        </p:txBody>
      </p:sp>
      <p:sp>
        <p:nvSpPr>
          <p:cNvPr id="4" name="Shape 1"/>
          <p:cNvSpPr/>
          <p:nvPr/>
        </p:nvSpPr>
        <p:spPr>
          <a:xfrm>
            <a:off x="784979" y="4607957"/>
            <a:ext cx="4193857" cy="2962751"/>
          </a:xfrm>
          <a:prstGeom prst="roundRect">
            <a:avLst>
              <a:gd name="adj" fmla="val 4938"/>
            </a:avLst>
          </a:prstGeom>
          <a:solidFill>
            <a:srgbClr val="F8ECE4"/>
          </a:solidFill>
          <a:ln w="30480">
            <a:solidFill>
              <a:srgbClr val="151617"/>
            </a:solidFill>
            <a:prstDash val="solid"/>
          </a:ln>
          <a:effectLst>
            <a:outerShdw dist="21590" dir="2700000" algn="bl" rotWithShape="0">
              <a:srgbClr val="151617">
                <a:alpha val="100000"/>
              </a:srgbClr>
            </a:outerShdw>
          </a:effectLst>
        </p:spPr>
      </p:sp>
      <p:sp>
        <p:nvSpPr>
          <p:cNvPr id="5" name="Shape 2"/>
          <p:cNvSpPr/>
          <p:nvPr/>
        </p:nvSpPr>
        <p:spPr>
          <a:xfrm>
            <a:off x="754499" y="4607957"/>
            <a:ext cx="121920" cy="2962751"/>
          </a:xfrm>
          <a:prstGeom prst="roundRect">
            <a:avLst>
              <a:gd name="adj" fmla="val 7500"/>
            </a:avLst>
          </a:prstGeom>
          <a:solidFill>
            <a:srgbClr val="151617"/>
          </a:solidFill>
          <a:ln/>
        </p:spPr>
      </p:sp>
      <p:sp>
        <p:nvSpPr>
          <p:cNvPr id="6" name="Text 3"/>
          <p:cNvSpPr/>
          <p:nvPr/>
        </p:nvSpPr>
        <p:spPr>
          <a:xfrm>
            <a:off x="1146215" y="4877753"/>
            <a:ext cx="2991803" cy="373975"/>
          </a:xfrm>
          <a:prstGeom prst="rect">
            <a:avLst/>
          </a:prstGeom>
          <a:noFill/>
          <a:ln/>
        </p:spPr>
        <p:txBody>
          <a:bodyPr wrap="none" lIns="0" tIns="0" rIns="0" bIns="0" rtlCol="0" anchor="t"/>
          <a:lstStyle/>
          <a:p>
            <a:pPr marL="0" indent="0" algn="l">
              <a:lnSpc>
                <a:spcPts val="2900"/>
              </a:lnSpc>
              <a:buNone/>
            </a:pPr>
            <a:r>
              <a:rPr lang="en-US" sz="2350" b="1" dirty="0">
                <a:solidFill>
                  <a:srgbClr val="151617"/>
                </a:solidFill>
                <a:latin typeface="Montserrat Black" pitchFamily="34" charset="0"/>
                <a:ea typeface="Montserrat Black" pitchFamily="34" charset="-122"/>
                <a:cs typeface="Montserrat Black" pitchFamily="34" charset="-120"/>
              </a:rPr>
              <a:t>Thủ tục rườm rà</a:t>
            </a:r>
            <a:endParaRPr lang="en-US" sz="2350" dirty="0"/>
          </a:p>
        </p:txBody>
      </p:sp>
      <p:sp>
        <p:nvSpPr>
          <p:cNvPr id="7" name="Text 4"/>
          <p:cNvSpPr/>
          <p:nvPr/>
        </p:nvSpPr>
        <p:spPr>
          <a:xfrm>
            <a:off x="1146215" y="5395317"/>
            <a:ext cx="3562826" cy="1531620"/>
          </a:xfrm>
          <a:prstGeom prst="rect">
            <a:avLst/>
          </a:prstGeom>
          <a:noFill/>
          <a:ln/>
        </p:spPr>
        <p:txBody>
          <a:bodyPr wrap="square" lIns="0" tIns="0" rIns="0" bIns="0" rtlCol="0" anchor="t"/>
          <a:lstStyle/>
          <a:p>
            <a:pPr marL="0" indent="0" algn="l">
              <a:lnSpc>
                <a:spcPts val="3000"/>
              </a:lnSpc>
              <a:buNone/>
            </a:pPr>
            <a:r>
              <a:rPr lang="en-US" sz="1850" dirty="0">
                <a:solidFill>
                  <a:srgbClr val="151617"/>
                </a:solidFill>
                <a:latin typeface="Inconsolata" pitchFamily="34" charset="0"/>
                <a:ea typeface="Inconsolata" pitchFamily="34" charset="-122"/>
                <a:cs typeface="Inconsolata" pitchFamily="34" charset="-120"/>
              </a:rPr>
              <a:t>Quản lý đề tài, phân công, theo dõi tiến độ thủ công qua email và Excel rời rạc, thiếu đồng bộ dữ liệu.</a:t>
            </a:r>
            <a:endParaRPr lang="en-US" sz="1850" dirty="0"/>
          </a:p>
        </p:txBody>
      </p:sp>
      <p:sp>
        <p:nvSpPr>
          <p:cNvPr id="8" name="Shape 5"/>
          <p:cNvSpPr/>
          <p:nvPr/>
        </p:nvSpPr>
        <p:spPr>
          <a:xfrm>
            <a:off x="5218152" y="4607957"/>
            <a:ext cx="4193857" cy="2962751"/>
          </a:xfrm>
          <a:prstGeom prst="roundRect">
            <a:avLst>
              <a:gd name="adj" fmla="val 4938"/>
            </a:avLst>
          </a:prstGeom>
          <a:solidFill>
            <a:srgbClr val="F8ECE4"/>
          </a:solidFill>
          <a:ln w="30480">
            <a:solidFill>
              <a:srgbClr val="151617"/>
            </a:solidFill>
            <a:prstDash val="solid"/>
          </a:ln>
          <a:effectLst>
            <a:outerShdw dist="21590" dir="2700000" algn="bl" rotWithShape="0">
              <a:srgbClr val="151617">
                <a:alpha val="100000"/>
              </a:srgbClr>
            </a:outerShdw>
          </a:effectLst>
        </p:spPr>
      </p:sp>
      <p:sp>
        <p:nvSpPr>
          <p:cNvPr id="9" name="Shape 6"/>
          <p:cNvSpPr/>
          <p:nvPr/>
        </p:nvSpPr>
        <p:spPr>
          <a:xfrm>
            <a:off x="5187672" y="4607957"/>
            <a:ext cx="121920" cy="2962751"/>
          </a:xfrm>
          <a:prstGeom prst="roundRect">
            <a:avLst>
              <a:gd name="adj" fmla="val 7500"/>
            </a:avLst>
          </a:prstGeom>
          <a:solidFill>
            <a:srgbClr val="151617"/>
          </a:solidFill>
          <a:ln/>
        </p:spPr>
      </p:sp>
      <p:sp>
        <p:nvSpPr>
          <p:cNvPr id="10" name="Text 7"/>
          <p:cNvSpPr/>
          <p:nvPr/>
        </p:nvSpPr>
        <p:spPr>
          <a:xfrm>
            <a:off x="5579388" y="4877753"/>
            <a:ext cx="3562826" cy="747951"/>
          </a:xfrm>
          <a:prstGeom prst="rect">
            <a:avLst/>
          </a:prstGeom>
          <a:noFill/>
          <a:ln/>
        </p:spPr>
        <p:txBody>
          <a:bodyPr wrap="square" lIns="0" tIns="0" rIns="0" bIns="0" rtlCol="0" anchor="t"/>
          <a:lstStyle/>
          <a:p>
            <a:pPr marL="0" indent="0" algn="l">
              <a:lnSpc>
                <a:spcPts val="2900"/>
              </a:lnSpc>
              <a:buNone/>
            </a:pPr>
            <a:r>
              <a:rPr lang="en-US" sz="2350" b="1" dirty="0">
                <a:solidFill>
                  <a:srgbClr val="151617"/>
                </a:solidFill>
                <a:latin typeface="Montserrat Black" pitchFamily="34" charset="0"/>
                <a:ea typeface="Montserrat Black" pitchFamily="34" charset="-122"/>
                <a:cs typeface="Montserrat Black" pitchFamily="34" charset="-120"/>
              </a:rPr>
              <a:t>Khó khăn quản lý học kỳ</a:t>
            </a:r>
            <a:endParaRPr lang="en-US" sz="2350" dirty="0"/>
          </a:p>
        </p:txBody>
      </p:sp>
      <p:sp>
        <p:nvSpPr>
          <p:cNvPr id="11" name="Text 8"/>
          <p:cNvSpPr/>
          <p:nvPr/>
        </p:nvSpPr>
        <p:spPr>
          <a:xfrm>
            <a:off x="5579388" y="5769293"/>
            <a:ext cx="3562826" cy="1531620"/>
          </a:xfrm>
          <a:prstGeom prst="rect">
            <a:avLst/>
          </a:prstGeom>
          <a:noFill/>
          <a:ln/>
        </p:spPr>
        <p:txBody>
          <a:bodyPr wrap="square" lIns="0" tIns="0" rIns="0" bIns="0" rtlCol="0" anchor="t"/>
          <a:lstStyle/>
          <a:p>
            <a:pPr marL="0" indent="0" algn="l">
              <a:lnSpc>
                <a:spcPts val="3000"/>
              </a:lnSpc>
              <a:buNone/>
            </a:pPr>
            <a:r>
              <a:rPr lang="en-US" sz="1850">
                <a:solidFill>
                  <a:srgbClr val="151617"/>
                </a:solidFill>
                <a:latin typeface="Inconsolata" pitchFamily="34" charset="0"/>
                <a:ea typeface="Inconsolata" pitchFamily="34" charset="-122"/>
                <a:cs typeface="Inconsolata" pitchFamily="34" charset="-120"/>
              </a:rPr>
              <a:t>Tái </a:t>
            </a:r>
            <a:r>
              <a:rPr lang="en-US" sz="1850" dirty="0">
                <a:solidFill>
                  <a:srgbClr val="151617"/>
                </a:solidFill>
                <a:latin typeface="Inconsolata" pitchFamily="34" charset="0"/>
                <a:ea typeface="Inconsolata" pitchFamily="34" charset="-122"/>
                <a:cs typeface="Inconsolata" pitchFamily="34" charset="-120"/>
              </a:rPr>
              <a:t>nhập thủ công danh sách mỗi kỳ.</a:t>
            </a:r>
            <a:endParaRPr lang="en-US" sz="1850" dirty="0"/>
          </a:p>
        </p:txBody>
      </p:sp>
      <p:sp>
        <p:nvSpPr>
          <p:cNvPr id="12" name="Shape 9"/>
          <p:cNvSpPr/>
          <p:nvPr/>
        </p:nvSpPr>
        <p:spPr>
          <a:xfrm>
            <a:off x="9651325" y="4607957"/>
            <a:ext cx="4193857" cy="2962751"/>
          </a:xfrm>
          <a:prstGeom prst="roundRect">
            <a:avLst>
              <a:gd name="adj" fmla="val 4938"/>
            </a:avLst>
          </a:prstGeom>
          <a:solidFill>
            <a:srgbClr val="F8ECE4"/>
          </a:solidFill>
          <a:ln w="30480">
            <a:solidFill>
              <a:srgbClr val="151617"/>
            </a:solidFill>
            <a:prstDash val="solid"/>
          </a:ln>
          <a:effectLst>
            <a:outerShdw dist="21590" dir="2700000" algn="bl" rotWithShape="0">
              <a:srgbClr val="151617">
                <a:alpha val="100000"/>
              </a:srgbClr>
            </a:outerShdw>
          </a:effectLst>
        </p:spPr>
      </p:sp>
      <p:sp>
        <p:nvSpPr>
          <p:cNvPr id="13" name="Shape 10"/>
          <p:cNvSpPr/>
          <p:nvPr/>
        </p:nvSpPr>
        <p:spPr>
          <a:xfrm>
            <a:off x="9620845" y="4607957"/>
            <a:ext cx="121920" cy="2962751"/>
          </a:xfrm>
          <a:prstGeom prst="roundRect">
            <a:avLst>
              <a:gd name="adj" fmla="val 7500"/>
            </a:avLst>
          </a:prstGeom>
          <a:solidFill>
            <a:srgbClr val="151617"/>
          </a:solidFill>
          <a:ln/>
        </p:spPr>
      </p:sp>
      <p:sp>
        <p:nvSpPr>
          <p:cNvPr id="14" name="Text 11"/>
          <p:cNvSpPr/>
          <p:nvPr/>
        </p:nvSpPr>
        <p:spPr>
          <a:xfrm>
            <a:off x="10012561" y="4877753"/>
            <a:ext cx="2991803" cy="373975"/>
          </a:xfrm>
          <a:prstGeom prst="rect">
            <a:avLst/>
          </a:prstGeom>
          <a:noFill/>
          <a:ln/>
        </p:spPr>
        <p:txBody>
          <a:bodyPr wrap="none" lIns="0" tIns="0" rIns="0" bIns="0" rtlCol="0" anchor="t"/>
          <a:lstStyle/>
          <a:p>
            <a:pPr marL="0" indent="0" algn="l">
              <a:lnSpc>
                <a:spcPts val="2900"/>
              </a:lnSpc>
              <a:buNone/>
            </a:pPr>
            <a:r>
              <a:rPr lang="en-US" sz="2350" b="1" dirty="0">
                <a:solidFill>
                  <a:srgbClr val="151617"/>
                </a:solidFill>
                <a:latin typeface="Montserrat Black" pitchFamily="34" charset="0"/>
                <a:ea typeface="Montserrat Black" pitchFamily="34" charset="-122"/>
                <a:cs typeface="Montserrat Black" pitchFamily="34" charset="-120"/>
              </a:rPr>
              <a:t>Hạn chế đánh giá</a:t>
            </a:r>
            <a:endParaRPr lang="en-US" sz="2350" dirty="0"/>
          </a:p>
        </p:txBody>
      </p:sp>
      <p:sp>
        <p:nvSpPr>
          <p:cNvPr id="15" name="Text 12"/>
          <p:cNvSpPr/>
          <p:nvPr/>
        </p:nvSpPr>
        <p:spPr>
          <a:xfrm>
            <a:off x="10012561" y="5395317"/>
            <a:ext cx="3562826" cy="1531620"/>
          </a:xfrm>
          <a:prstGeom prst="rect">
            <a:avLst/>
          </a:prstGeom>
          <a:noFill/>
          <a:ln/>
        </p:spPr>
        <p:txBody>
          <a:bodyPr wrap="square" lIns="0" tIns="0" rIns="0" bIns="0" rtlCol="0" anchor="t"/>
          <a:lstStyle/>
          <a:p>
            <a:pPr marL="0" indent="0" algn="l">
              <a:lnSpc>
                <a:spcPts val="3000"/>
              </a:lnSpc>
              <a:buNone/>
            </a:pPr>
            <a:r>
              <a:rPr lang="en-US" sz="1850" dirty="0">
                <a:solidFill>
                  <a:srgbClr val="151617"/>
                </a:solidFill>
                <a:latin typeface="Inconsolata" pitchFamily="34" charset="0"/>
                <a:ea typeface="Inconsolata" pitchFamily="34" charset="-122"/>
                <a:cs typeface="Inconsolata" pitchFamily="34" charset="-120"/>
              </a:rPr>
              <a:t>Đánh giá giữa kỳ, chấm điểm cuối kỳ chưa được hỗ trợ tốt, kiểm soát lệch điểm thủ công, chậm trễ.</a:t>
            </a:r>
            <a:endParaRPr lang="en-US" sz="18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84979" y="912019"/>
            <a:ext cx="5785842" cy="617101"/>
          </a:xfrm>
          <a:prstGeom prst="rect">
            <a:avLst/>
          </a:prstGeom>
          <a:noFill/>
          <a:ln/>
        </p:spPr>
        <p:txBody>
          <a:bodyPr wrap="none" lIns="0" tIns="0" rIns="0" bIns="0" rtlCol="0" anchor="t"/>
          <a:lstStyle/>
          <a:p>
            <a:pPr marL="0" indent="0" algn="l">
              <a:lnSpc>
                <a:spcPts val="4850"/>
              </a:lnSpc>
              <a:buNone/>
            </a:pPr>
            <a:r>
              <a:rPr lang="en-US" sz="3850" b="1" dirty="0">
                <a:solidFill>
                  <a:srgbClr val="151617"/>
                </a:solidFill>
                <a:latin typeface="Montserrat Black" pitchFamily="34" charset="0"/>
                <a:ea typeface="Montserrat Black" pitchFamily="34" charset="-122"/>
                <a:cs typeface="Montserrat Black" pitchFamily="34" charset="-120"/>
              </a:rPr>
              <a:t>Giám sát và Vận hành</a:t>
            </a:r>
            <a:endParaRPr lang="en-US" sz="3850" dirty="0"/>
          </a:p>
        </p:txBody>
      </p:sp>
      <p:pic>
        <p:nvPicPr>
          <p:cNvPr id="3" name="Image 0" descr="preencoded.png"/>
          <p:cNvPicPr>
            <a:picLocks noChangeAspect="1"/>
          </p:cNvPicPr>
          <p:nvPr/>
        </p:nvPicPr>
        <p:blipFill>
          <a:blip r:embed="rId3"/>
          <a:stretch>
            <a:fillRect/>
          </a:stretch>
        </p:blipFill>
        <p:spPr>
          <a:xfrm>
            <a:off x="784979" y="2177058"/>
            <a:ext cx="4862751" cy="4862751"/>
          </a:xfrm>
          <a:prstGeom prst="rect">
            <a:avLst/>
          </a:prstGeom>
        </p:spPr>
      </p:pic>
      <p:sp>
        <p:nvSpPr>
          <p:cNvPr id="4" name="Text 1"/>
          <p:cNvSpPr/>
          <p:nvPr/>
        </p:nvSpPr>
        <p:spPr>
          <a:xfrm>
            <a:off x="6105220" y="2689265"/>
            <a:ext cx="7595235" cy="1185148"/>
          </a:xfrm>
          <a:prstGeom prst="rect">
            <a:avLst/>
          </a:prstGeom>
          <a:noFill/>
          <a:ln/>
        </p:spPr>
        <p:txBody>
          <a:bodyPr wrap="square" lIns="0" tIns="0" rIns="0" bIns="0" rtlCol="0" anchor="t"/>
          <a:lstStyle/>
          <a:p>
            <a:pPr marL="0" indent="0" algn="l">
              <a:lnSpc>
                <a:spcPts val="3100"/>
              </a:lnSpc>
              <a:buNone/>
            </a:pPr>
            <a:r>
              <a:rPr lang="en-US" sz="2000" dirty="0">
                <a:solidFill>
                  <a:srgbClr val="151617"/>
                </a:solidFill>
                <a:latin typeface="Inconsolata" pitchFamily="34" charset="0"/>
                <a:ea typeface="Inconsolata" pitchFamily="34" charset="-122"/>
                <a:cs typeface="Inconsolata" pitchFamily="34" charset="-120"/>
              </a:rPr>
              <a:t>Hệ thống được giám sát thời gian thực qua bộ công cụ Prometheus, Loki và Grafana, đảm bảo cái nhìn toàn diện về sức khỏe hệ thống.</a:t>
            </a:r>
            <a:endParaRPr lang="en-US" sz="2000" dirty="0"/>
          </a:p>
        </p:txBody>
      </p:sp>
      <p:sp>
        <p:nvSpPr>
          <p:cNvPr id="5" name="Text 2"/>
          <p:cNvSpPr/>
          <p:nvPr/>
        </p:nvSpPr>
        <p:spPr>
          <a:xfrm>
            <a:off x="6105220" y="4096583"/>
            <a:ext cx="7595235" cy="790099"/>
          </a:xfrm>
          <a:prstGeom prst="rect">
            <a:avLst/>
          </a:prstGeom>
          <a:noFill/>
          <a:ln/>
        </p:spPr>
        <p:txBody>
          <a:bodyPr wrap="square" lIns="0" tIns="0" rIns="0" bIns="0" rtlCol="0" anchor="t"/>
          <a:lstStyle/>
          <a:p>
            <a:pPr marL="342900" indent="-342900" algn="l">
              <a:lnSpc>
                <a:spcPts val="3100"/>
              </a:lnSpc>
              <a:buSzPct val="100000"/>
              <a:buChar char="•"/>
            </a:pPr>
            <a:r>
              <a:rPr lang="en-US" sz="2000" b="1" dirty="0">
                <a:solidFill>
                  <a:srgbClr val="151617"/>
                </a:solidFill>
                <a:latin typeface="Inconsolata" pitchFamily="34" charset="0"/>
                <a:ea typeface="Inconsolata" pitchFamily="34" charset="-122"/>
                <a:cs typeface="Inconsolata" pitchFamily="34" charset="-120"/>
              </a:rPr>
              <a:t>Docker:</a:t>
            </a:r>
            <a:r>
              <a:rPr lang="en-US" sz="2000" dirty="0">
                <a:solidFill>
                  <a:srgbClr val="151617"/>
                </a:solidFill>
                <a:latin typeface="Inconsolata" pitchFamily="34" charset="0"/>
                <a:ea typeface="Inconsolata" pitchFamily="34" charset="-122"/>
                <a:cs typeface="Inconsolata" pitchFamily="34" charset="-120"/>
              </a:rPr>
              <a:t> Container hóa ứng dụng, đảm bảo tính nhất quán môi trường.</a:t>
            </a:r>
            <a:endParaRPr lang="en-US" sz="2000" dirty="0"/>
          </a:p>
        </p:txBody>
      </p:sp>
      <p:sp>
        <p:nvSpPr>
          <p:cNvPr id="6" name="Text 3"/>
          <p:cNvSpPr/>
          <p:nvPr/>
        </p:nvSpPr>
        <p:spPr>
          <a:xfrm>
            <a:off x="6105220" y="4973003"/>
            <a:ext cx="7595235" cy="395049"/>
          </a:xfrm>
          <a:prstGeom prst="rect">
            <a:avLst/>
          </a:prstGeom>
          <a:noFill/>
          <a:ln/>
        </p:spPr>
        <p:txBody>
          <a:bodyPr wrap="none" lIns="0" tIns="0" rIns="0" bIns="0" rtlCol="0" anchor="t"/>
          <a:lstStyle/>
          <a:p>
            <a:pPr marL="342900" indent="-342900" algn="l">
              <a:lnSpc>
                <a:spcPts val="3100"/>
              </a:lnSpc>
              <a:buSzPct val="100000"/>
              <a:buChar char="•"/>
            </a:pPr>
            <a:r>
              <a:rPr lang="en-US" sz="2000" b="1" dirty="0">
                <a:solidFill>
                  <a:srgbClr val="151617"/>
                </a:solidFill>
                <a:latin typeface="Inconsolata" pitchFamily="34" charset="0"/>
                <a:ea typeface="Inconsolata" pitchFamily="34" charset="-122"/>
                <a:cs typeface="Inconsolata" pitchFamily="34" charset="-120"/>
              </a:rPr>
              <a:t>Prometheus:</a:t>
            </a:r>
            <a:r>
              <a:rPr lang="en-US" sz="2000" dirty="0">
                <a:solidFill>
                  <a:srgbClr val="151617"/>
                </a:solidFill>
                <a:latin typeface="Inconsolata" pitchFamily="34" charset="0"/>
                <a:ea typeface="Inconsolata" pitchFamily="34" charset="-122"/>
                <a:cs typeface="Inconsolata" pitchFamily="34" charset="-120"/>
              </a:rPr>
              <a:t> Thu thập và lưu trữ các chỉ số thời gian.</a:t>
            </a:r>
            <a:endParaRPr lang="en-US" sz="2000" dirty="0"/>
          </a:p>
        </p:txBody>
      </p:sp>
      <p:sp>
        <p:nvSpPr>
          <p:cNvPr id="7" name="Text 4"/>
          <p:cNvSpPr/>
          <p:nvPr/>
        </p:nvSpPr>
        <p:spPr>
          <a:xfrm>
            <a:off x="6105220" y="5454372"/>
            <a:ext cx="7595235" cy="395049"/>
          </a:xfrm>
          <a:prstGeom prst="rect">
            <a:avLst/>
          </a:prstGeom>
          <a:noFill/>
          <a:ln/>
        </p:spPr>
        <p:txBody>
          <a:bodyPr wrap="none" lIns="0" tIns="0" rIns="0" bIns="0" rtlCol="0" anchor="t"/>
          <a:lstStyle/>
          <a:p>
            <a:pPr marL="342900" indent="-342900" algn="l">
              <a:lnSpc>
                <a:spcPts val="3100"/>
              </a:lnSpc>
              <a:buSzPct val="100000"/>
              <a:buChar char="•"/>
            </a:pPr>
            <a:r>
              <a:rPr lang="en-US" sz="2000" b="1" dirty="0">
                <a:solidFill>
                  <a:srgbClr val="151617"/>
                </a:solidFill>
                <a:latin typeface="Inconsolata" pitchFamily="34" charset="0"/>
                <a:ea typeface="Inconsolata" pitchFamily="34" charset="-122"/>
                <a:cs typeface="Inconsolata" pitchFamily="34" charset="-120"/>
              </a:rPr>
              <a:t>Loki:</a:t>
            </a:r>
            <a:r>
              <a:rPr lang="en-US" sz="2000" dirty="0">
                <a:solidFill>
                  <a:srgbClr val="151617"/>
                </a:solidFill>
                <a:latin typeface="Inconsolata" pitchFamily="34" charset="0"/>
                <a:ea typeface="Inconsolata" pitchFamily="34" charset="-122"/>
                <a:cs typeface="Inconsolata" pitchFamily="34" charset="-120"/>
              </a:rPr>
              <a:t> Hệ thống tổng hợp logs tối ưu, tiết kiệm tài nguyên.</a:t>
            </a:r>
            <a:endParaRPr lang="en-US" sz="2000" dirty="0"/>
          </a:p>
        </p:txBody>
      </p:sp>
      <p:sp>
        <p:nvSpPr>
          <p:cNvPr id="8" name="Text 5"/>
          <p:cNvSpPr/>
          <p:nvPr/>
        </p:nvSpPr>
        <p:spPr>
          <a:xfrm>
            <a:off x="6105220" y="5935742"/>
            <a:ext cx="7595235" cy="395049"/>
          </a:xfrm>
          <a:prstGeom prst="rect">
            <a:avLst/>
          </a:prstGeom>
          <a:noFill/>
          <a:ln/>
        </p:spPr>
        <p:txBody>
          <a:bodyPr wrap="none" lIns="0" tIns="0" rIns="0" bIns="0" rtlCol="0" anchor="t"/>
          <a:lstStyle/>
          <a:p>
            <a:pPr marL="342900" indent="-342900" algn="l">
              <a:lnSpc>
                <a:spcPts val="3100"/>
              </a:lnSpc>
              <a:buSzPct val="100000"/>
              <a:buChar char="•"/>
            </a:pPr>
            <a:r>
              <a:rPr lang="en-US" sz="2000" b="1" dirty="0">
                <a:solidFill>
                  <a:srgbClr val="151617"/>
                </a:solidFill>
                <a:latin typeface="Inconsolata" pitchFamily="34" charset="0"/>
                <a:ea typeface="Inconsolata" pitchFamily="34" charset="-122"/>
                <a:cs typeface="Inconsolata" pitchFamily="34" charset="-120"/>
              </a:rPr>
              <a:t>Grafana:</a:t>
            </a:r>
            <a:r>
              <a:rPr lang="en-US" sz="2000" dirty="0">
                <a:solidFill>
                  <a:srgbClr val="151617"/>
                </a:solidFill>
                <a:latin typeface="Inconsolata" pitchFamily="34" charset="0"/>
                <a:ea typeface="Inconsolata" pitchFamily="34" charset="-122"/>
                <a:cs typeface="Inconsolata" pitchFamily="34" charset="-120"/>
              </a:rPr>
              <a:t> Trực quan hóa dữ liệu, theo dõi thời gian thực.</a:t>
            </a:r>
            <a:endParaRPr lang="en-US" sz="2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1277" y="2951321"/>
            <a:ext cx="6172200" cy="771525"/>
          </a:xfrm>
          <a:prstGeom prst="rect">
            <a:avLst/>
          </a:prstGeom>
          <a:noFill/>
          <a:ln/>
        </p:spPr>
        <p:txBody>
          <a:bodyPr wrap="none" lIns="0" tIns="0" rIns="0" bIns="0" rtlCol="0" anchor="t"/>
          <a:lstStyle/>
          <a:p>
            <a:pPr marL="0" indent="0" algn="l">
              <a:lnSpc>
                <a:spcPts val="6050"/>
              </a:lnSpc>
              <a:buNone/>
            </a:pPr>
            <a:r>
              <a:rPr lang="en-US" sz="4850" b="1" dirty="0">
                <a:solidFill>
                  <a:srgbClr val="151617"/>
                </a:solidFill>
                <a:latin typeface="Montserrat Black" pitchFamily="34" charset="0"/>
                <a:ea typeface="Montserrat Black" pitchFamily="34" charset="-122"/>
                <a:cs typeface="Montserrat Black" pitchFamily="34" charset="-120"/>
              </a:rPr>
              <a:t>Demo Sản phẩm</a:t>
            </a:r>
            <a:endParaRPr lang="en-US" sz="4850" dirty="0"/>
          </a:p>
        </p:txBody>
      </p:sp>
      <p:sp>
        <p:nvSpPr>
          <p:cNvPr id="4" name="Text 1"/>
          <p:cNvSpPr/>
          <p:nvPr/>
        </p:nvSpPr>
        <p:spPr>
          <a:xfrm>
            <a:off x="691277" y="4093131"/>
            <a:ext cx="7761446" cy="1185148"/>
          </a:xfrm>
          <a:prstGeom prst="rect">
            <a:avLst/>
          </a:prstGeom>
          <a:noFill/>
          <a:ln/>
        </p:spPr>
        <p:txBody>
          <a:bodyPr wrap="square" lIns="0" tIns="0" rIns="0" bIns="0" rtlCol="0" anchor="t"/>
          <a:lstStyle/>
          <a:p>
            <a:pPr marL="0" indent="0" algn="l">
              <a:lnSpc>
                <a:spcPts val="3100"/>
              </a:lnSpc>
              <a:buNone/>
            </a:pPr>
            <a:r>
              <a:rPr lang="en-US" sz="1900" dirty="0">
                <a:solidFill>
                  <a:srgbClr val="151617"/>
                </a:solidFill>
                <a:latin typeface="Inconsolata" pitchFamily="34" charset="0"/>
                <a:ea typeface="Inconsolata" pitchFamily="34" charset="-122"/>
                <a:cs typeface="Inconsolata" pitchFamily="34" charset="-120"/>
              </a:rPr>
              <a:t>Bây giờ, chúng tôi sẽ trình diễn trực tiếp Hệ thống Quản lý Luận văn (TMS), giới thiệu các tính năng chính và quy trình hoạt động thực tế.</a:t>
            </a:r>
            <a:endParaRPr lang="en-US" sz="19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84979" y="1609130"/>
            <a:ext cx="5286613" cy="617101"/>
          </a:xfrm>
          <a:prstGeom prst="rect">
            <a:avLst/>
          </a:prstGeom>
          <a:noFill/>
          <a:ln/>
        </p:spPr>
        <p:txBody>
          <a:bodyPr wrap="none" lIns="0" tIns="0" rIns="0" bIns="0" rtlCol="0" anchor="t"/>
          <a:lstStyle/>
          <a:p>
            <a:pPr marL="0" indent="0" algn="l">
              <a:lnSpc>
                <a:spcPts val="4850"/>
              </a:lnSpc>
              <a:buNone/>
            </a:pPr>
            <a:r>
              <a:rPr lang="en-US" sz="3850" b="1">
                <a:solidFill>
                  <a:srgbClr val="151617"/>
                </a:solidFill>
                <a:latin typeface="Montserrat Black" pitchFamily="34" charset="0"/>
                <a:ea typeface="Montserrat Black" pitchFamily="34" charset="-122"/>
                <a:cs typeface="Montserrat Black" pitchFamily="34" charset="-120"/>
              </a:rPr>
              <a:t>Kết luận kiểm </a:t>
            </a:r>
            <a:r>
              <a:rPr lang="en-US" sz="3850" b="1" dirty="0">
                <a:solidFill>
                  <a:srgbClr val="151617"/>
                </a:solidFill>
                <a:latin typeface="Montserrat Black" pitchFamily="34" charset="0"/>
                <a:ea typeface="Montserrat Black" pitchFamily="34" charset="-122"/>
                <a:cs typeface="Montserrat Black" pitchFamily="34" charset="-120"/>
              </a:rPr>
              <a:t>thử hiệu năng</a:t>
            </a:r>
            <a:endParaRPr lang="en-US" sz="3850" dirty="0"/>
          </a:p>
        </p:txBody>
      </p:sp>
      <p:sp>
        <p:nvSpPr>
          <p:cNvPr id="3" name="Text 1"/>
          <p:cNvSpPr/>
          <p:nvPr/>
        </p:nvSpPr>
        <p:spPr>
          <a:xfrm>
            <a:off x="784979" y="2596515"/>
            <a:ext cx="13060323" cy="395049"/>
          </a:xfrm>
          <a:prstGeom prst="rect">
            <a:avLst/>
          </a:prstGeom>
          <a:noFill/>
          <a:ln/>
        </p:spPr>
        <p:txBody>
          <a:bodyPr wrap="none" lIns="0" tIns="0" rIns="0" bIns="0" rtlCol="0" anchor="t"/>
          <a:lstStyle/>
          <a:p>
            <a:pPr marL="0" indent="0" algn="l">
              <a:lnSpc>
                <a:spcPts val="3100"/>
              </a:lnSpc>
              <a:buNone/>
            </a:pPr>
            <a:r>
              <a:rPr lang="en-US" sz="2000" dirty="0">
                <a:solidFill>
                  <a:srgbClr val="151617"/>
                </a:solidFill>
                <a:latin typeface="Inconsolata" pitchFamily="34" charset="0"/>
                <a:ea typeface="Inconsolata" pitchFamily="34" charset="-122"/>
                <a:cs typeface="Inconsolata" pitchFamily="34" charset="-120"/>
              </a:rPr>
              <a:t>Kết quả kiểm thử bằng k6-tests cho thấy hệ thống chịu tải ổn định với 300 người dùng ảo.</a:t>
            </a:r>
            <a:endParaRPr lang="en-US" sz="2000" dirty="0"/>
          </a:p>
        </p:txBody>
      </p:sp>
      <p:sp>
        <p:nvSpPr>
          <p:cNvPr id="4" name="Text 2"/>
          <p:cNvSpPr/>
          <p:nvPr/>
        </p:nvSpPr>
        <p:spPr>
          <a:xfrm>
            <a:off x="784979" y="3392567"/>
            <a:ext cx="3033593" cy="814626"/>
          </a:xfrm>
          <a:prstGeom prst="rect">
            <a:avLst/>
          </a:prstGeom>
          <a:noFill/>
          <a:ln/>
        </p:spPr>
        <p:txBody>
          <a:bodyPr wrap="none" lIns="0" tIns="0" rIns="0" bIns="0" rtlCol="0" anchor="t"/>
          <a:lstStyle/>
          <a:p>
            <a:pPr marL="0" indent="0" algn="ctr">
              <a:lnSpc>
                <a:spcPts val="6400"/>
              </a:lnSpc>
              <a:buNone/>
            </a:pPr>
            <a:r>
              <a:rPr lang="en-US" sz="6400" b="1" dirty="0">
                <a:solidFill>
                  <a:srgbClr val="151617"/>
                </a:solidFill>
                <a:latin typeface="Montserrat Black" pitchFamily="34" charset="0"/>
                <a:ea typeface="Montserrat Black" pitchFamily="34" charset="-122"/>
                <a:cs typeface="Montserrat Black" pitchFamily="34" charset="-120"/>
              </a:rPr>
              <a:t>300</a:t>
            </a:r>
            <a:endParaRPr lang="en-US" sz="6400" dirty="0"/>
          </a:p>
        </p:txBody>
      </p:sp>
      <p:sp>
        <p:nvSpPr>
          <p:cNvPr id="5" name="Text 3"/>
          <p:cNvSpPr/>
          <p:nvPr/>
        </p:nvSpPr>
        <p:spPr>
          <a:xfrm>
            <a:off x="784979" y="4515683"/>
            <a:ext cx="3033593" cy="385763"/>
          </a:xfrm>
          <a:prstGeom prst="rect">
            <a:avLst/>
          </a:prstGeom>
          <a:noFill/>
          <a:ln/>
        </p:spPr>
        <p:txBody>
          <a:bodyPr wrap="none" lIns="0" tIns="0" rIns="0" bIns="0" rtlCol="0" anchor="t"/>
          <a:lstStyle/>
          <a:p>
            <a:pPr marL="0" indent="0" algn="ctr">
              <a:lnSpc>
                <a:spcPts val="3000"/>
              </a:lnSpc>
              <a:buNone/>
            </a:pPr>
            <a:r>
              <a:rPr lang="en-US" sz="2400" b="1" dirty="0">
                <a:solidFill>
                  <a:srgbClr val="151617"/>
                </a:solidFill>
                <a:latin typeface="Montserrat Black" pitchFamily="34" charset="0"/>
                <a:ea typeface="Montserrat Black" pitchFamily="34" charset="-122"/>
                <a:cs typeface="Montserrat Black" pitchFamily="34" charset="-120"/>
              </a:rPr>
              <a:t>Người dùng ảo</a:t>
            </a:r>
            <a:endParaRPr lang="en-US" sz="2400" dirty="0"/>
          </a:p>
        </p:txBody>
      </p:sp>
      <p:sp>
        <p:nvSpPr>
          <p:cNvPr id="6" name="Text 4"/>
          <p:cNvSpPr/>
          <p:nvPr/>
        </p:nvSpPr>
        <p:spPr>
          <a:xfrm>
            <a:off x="784979" y="5049560"/>
            <a:ext cx="3033593" cy="790099"/>
          </a:xfrm>
          <a:prstGeom prst="rect">
            <a:avLst/>
          </a:prstGeom>
          <a:noFill/>
          <a:ln/>
        </p:spPr>
        <p:txBody>
          <a:bodyPr wrap="square" lIns="0" tIns="0" rIns="0" bIns="0" rtlCol="0" anchor="t"/>
          <a:lstStyle/>
          <a:p>
            <a:pPr marL="0" indent="0" algn="ctr">
              <a:lnSpc>
                <a:spcPts val="3100"/>
              </a:lnSpc>
              <a:buNone/>
            </a:pPr>
            <a:r>
              <a:rPr lang="en-US" sz="1900" dirty="0">
                <a:solidFill>
                  <a:srgbClr val="151617"/>
                </a:solidFill>
                <a:latin typeface="Inconsolata" pitchFamily="34" charset="0"/>
                <a:ea typeface="Inconsolata" pitchFamily="34" charset="-122"/>
                <a:cs typeface="Inconsolata" pitchFamily="34" charset="-120"/>
              </a:rPr>
              <a:t>Hệ thống ổn định với 300 người dùng đồng thời.</a:t>
            </a:r>
            <a:endParaRPr lang="en-US" sz="1900" dirty="0"/>
          </a:p>
        </p:txBody>
      </p:sp>
      <p:sp>
        <p:nvSpPr>
          <p:cNvPr id="7" name="Text 5"/>
          <p:cNvSpPr/>
          <p:nvPr/>
        </p:nvSpPr>
        <p:spPr>
          <a:xfrm>
            <a:off x="4127183" y="3392567"/>
            <a:ext cx="3033593" cy="814626"/>
          </a:xfrm>
          <a:prstGeom prst="rect">
            <a:avLst/>
          </a:prstGeom>
          <a:noFill/>
          <a:ln/>
        </p:spPr>
        <p:txBody>
          <a:bodyPr wrap="none" lIns="0" tIns="0" rIns="0" bIns="0" rtlCol="0" anchor="t"/>
          <a:lstStyle/>
          <a:p>
            <a:pPr marL="0" indent="0" algn="ctr">
              <a:lnSpc>
                <a:spcPts val="6400"/>
              </a:lnSpc>
              <a:buNone/>
            </a:pPr>
            <a:r>
              <a:rPr lang="en-US" sz="6400" b="1" dirty="0">
                <a:solidFill>
                  <a:srgbClr val="151617"/>
                </a:solidFill>
                <a:latin typeface="Montserrat Black" pitchFamily="34" charset="0"/>
                <a:ea typeface="Montserrat Black" pitchFamily="34" charset="-122"/>
                <a:cs typeface="Montserrat Black" pitchFamily="34" charset="-120"/>
              </a:rPr>
              <a:t>125K</a:t>
            </a:r>
            <a:endParaRPr lang="en-US" sz="6400" dirty="0"/>
          </a:p>
        </p:txBody>
      </p:sp>
      <p:sp>
        <p:nvSpPr>
          <p:cNvPr id="8" name="Text 6"/>
          <p:cNvSpPr/>
          <p:nvPr/>
        </p:nvSpPr>
        <p:spPr>
          <a:xfrm>
            <a:off x="4127183" y="4322801"/>
            <a:ext cx="3033593" cy="771525"/>
          </a:xfrm>
          <a:prstGeom prst="rect">
            <a:avLst/>
          </a:prstGeom>
          <a:noFill/>
          <a:ln/>
        </p:spPr>
        <p:txBody>
          <a:bodyPr wrap="square" lIns="0" tIns="0" rIns="0" bIns="0" rtlCol="0" anchor="t"/>
          <a:lstStyle/>
          <a:p>
            <a:pPr marL="0" indent="0" algn="ctr">
              <a:lnSpc>
                <a:spcPts val="3000"/>
              </a:lnSpc>
              <a:buNone/>
            </a:pPr>
            <a:r>
              <a:rPr lang="en-US" sz="2400" b="1" dirty="0">
                <a:solidFill>
                  <a:srgbClr val="151617"/>
                </a:solidFill>
                <a:latin typeface="Montserrat Black" pitchFamily="34" charset="0"/>
                <a:ea typeface="Montserrat Black" pitchFamily="34" charset="-122"/>
                <a:cs typeface="Montserrat Black" pitchFamily="34" charset="-120"/>
              </a:rPr>
              <a:t>Yêu </a:t>
            </a:r>
            <a:r>
              <a:rPr lang="en-US" sz="2400" b="1">
                <a:solidFill>
                  <a:srgbClr val="151617"/>
                </a:solidFill>
                <a:latin typeface="Montserrat Black" pitchFamily="34" charset="0"/>
                <a:ea typeface="Montserrat Black" pitchFamily="34" charset="-122"/>
                <a:cs typeface="Montserrat Black" pitchFamily="34" charset="-120"/>
              </a:rPr>
              <a:t>cầu </a:t>
            </a:r>
          </a:p>
          <a:p>
            <a:pPr marL="0" indent="0" algn="ctr">
              <a:lnSpc>
                <a:spcPts val="3000"/>
              </a:lnSpc>
              <a:buNone/>
            </a:pPr>
            <a:r>
              <a:rPr lang="en-US" sz="2400" b="1">
                <a:solidFill>
                  <a:srgbClr val="151617"/>
                </a:solidFill>
                <a:latin typeface="Montserrat Black" pitchFamily="34" charset="0"/>
                <a:ea typeface="Montserrat Black" pitchFamily="34" charset="-122"/>
                <a:cs typeface="Montserrat Black" pitchFamily="34" charset="-120"/>
              </a:rPr>
              <a:t>thành </a:t>
            </a:r>
            <a:r>
              <a:rPr lang="en-US" sz="2400" b="1" dirty="0">
                <a:solidFill>
                  <a:srgbClr val="151617"/>
                </a:solidFill>
                <a:latin typeface="Montserrat Black" pitchFamily="34" charset="0"/>
                <a:ea typeface="Montserrat Black" pitchFamily="34" charset="-122"/>
                <a:cs typeface="Montserrat Black" pitchFamily="34" charset="-120"/>
              </a:rPr>
              <a:t>công</a:t>
            </a:r>
            <a:endParaRPr lang="en-US" sz="2400" dirty="0"/>
          </a:p>
        </p:txBody>
      </p:sp>
      <p:sp>
        <p:nvSpPr>
          <p:cNvPr id="9" name="Text 7"/>
          <p:cNvSpPr/>
          <p:nvPr/>
        </p:nvSpPr>
        <p:spPr>
          <a:xfrm>
            <a:off x="4127183" y="5346112"/>
            <a:ext cx="3033593" cy="1185148"/>
          </a:xfrm>
          <a:prstGeom prst="rect">
            <a:avLst/>
          </a:prstGeom>
          <a:noFill/>
          <a:ln/>
        </p:spPr>
        <p:txBody>
          <a:bodyPr wrap="square" lIns="0" tIns="0" rIns="0" bIns="0" rtlCol="0" anchor="t"/>
          <a:lstStyle/>
          <a:p>
            <a:pPr marL="0" indent="0" algn="ctr">
              <a:lnSpc>
                <a:spcPts val="3100"/>
              </a:lnSpc>
              <a:buNone/>
            </a:pPr>
            <a:r>
              <a:rPr lang="en-US" sz="1900" dirty="0">
                <a:solidFill>
                  <a:srgbClr val="151617"/>
                </a:solidFill>
                <a:latin typeface="Inconsolata" pitchFamily="34" charset="0"/>
                <a:ea typeface="Inconsolata" pitchFamily="34" charset="-122"/>
                <a:cs typeface="Inconsolata" pitchFamily="34" charset="-120"/>
              </a:rPr>
              <a:t>Tổng số yêu cầu xử lý thành công trong 5 phút 30 giây.</a:t>
            </a:r>
            <a:endParaRPr lang="en-US" sz="1900" dirty="0"/>
          </a:p>
        </p:txBody>
      </p:sp>
      <p:sp>
        <p:nvSpPr>
          <p:cNvPr id="10" name="Text 8"/>
          <p:cNvSpPr/>
          <p:nvPr/>
        </p:nvSpPr>
        <p:spPr>
          <a:xfrm>
            <a:off x="7469386" y="3392567"/>
            <a:ext cx="3033593" cy="814626"/>
          </a:xfrm>
          <a:prstGeom prst="rect">
            <a:avLst/>
          </a:prstGeom>
          <a:noFill/>
          <a:ln/>
        </p:spPr>
        <p:txBody>
          <a:bodyPr wrap="none" lIns="0" tIns="0" rIns="0" bIns="0" rtlCol="0" anchor="t"/>
          <a:lstStyle/>
          <a:p>
            <a:pPr marL="0" indent="0" algn="ctr">
              <a:lnSpc>
                <a:spcPts val="6400"/>
              </a:lnSpc>
              <a:buNone/>
            </a:pPr>
            <a:r>
              <a:rPr lang="en-US" sz="6400" b="1" dirty="0">
                <a:solidFill>
                  <a:srgbClr val="151617"/>
                </a:solidFill>
                <a:latin typeface="Montserrat Black" pitchFamily="34" charset="0"/>
                <a:ea typeface="Montserrat Black" pitchFamily="34" charset="-122"/>
                <a:cs typeface="Montserrat Black" pitchFamily="34" charset="-120"/>
              </a:rPr>
              <a:t>38 ms</a:t>
            </a:r>
            <a:endParaRPr lang="en-US" sz="6400" dirty="0"/>
          </a:p>
        </p:txBody>
      </p:sp>
      <p:sp>
        <p:nvSpPr>
          <p:cNvPr id="11" name="Text 9"/>
          <p:cNvSpPr/>
          <p:nvPr/>
        </p:nvSpPr>
        <p:spPr>
          <a:xfrm>
            <a:off x="7469385" y="4322801"/>
            <a:ext cx="3033593" cy="771525"/>
          </a:xfrm>
          <a:prstGeom prst="rect">
            <a:avLst/>
          </a:prstGeom>
          <a:noFill/>
          <a:ln/>
        </p:spPr>
        <p:txBody>
          <a:bodyPr wrap="square" lIns="0" tIns="0" rIns="0" bIns="0" rtlCol="0" anchor="t"/>
          <a:lstStyle/>
          <a:p>
            <a:pPr marL="0" indent="0" algn="ctr">
              <a:lnSpc>
                <a:spcPts val="3000"/>
              </a:lnSpc>
              <a:buNone/>
            </a:pPr>
            <a:r>
              <a:rPr lang="en-US" sz="2400" b="1" dirty="0">
                <a:solidFill>
                  <a:srgbClr val="151617"/>
                </a:solidFill>
                <a:latin typeface="Montserrat Black" pitchFamily="34" charset="0"/>
                <a:ea typeface="Montserrat Black" pitchFamily="34" charset="-122"/>
                <a:cs typeface="Montserrat Black" pitchFamily="34" charset="-120"/>
              </a:rPr>
              <a:t>Thời </a:t>
            </a:r>
            <a:r>
              <a:rPr lang="en-US" sz="2400" b="1">
                <a:solidFill>
                  <a:srgbClr val="151617"/>
                </a:solidFill>
                <a:latin typeface="Montserrat Black" pitchFamily="34" charset="0"/>
                <a:ea typeface="Montserrat Black" pitchFamily="34" charset="-122"/>
                <a:cs typeface="Montserrat Black" pitchFamily="34" charset="-120"/>
              </a:rPr>
              <a:t>gian </a:t>
            </a:r>
          </a:p>
          <a:p>
            <a:pPr marL="0" indent="0" algn="ctr">
              <a:lnSpc>
                <a:spcPts val="3000"/>
              </a:lnSpc>
              <a:buNone/>
            </a:pPr>
            <a:r>
              <a:rPr lang="en-US" sz="2400" b="1">
                <a:solidFill>
                  <a:srgbClr val="151617"/>
                </a:solidFill>
                <a:latin typeface="Montserrat Black" pitchFamily="34" charset="0"/>
                <a:ea typeface="Montserrat Black" pitchFamily="34" charset="-122"/>
                <a:cs typeface="Montserrat Black" pitchFamily="34" charset="-120"/>
              </a:rPr>
              <a:t>phản </a:t>
            </a:r>
            <a:r>
              <a:rPr lang="en-US" sz="2400" b="1" dirty="0">
                <a:solidFill>
                  <a:srgbClr val="151617"/>
                </a:solidFill>
                <a:latin typeface="Montserrat Black" pitchFamily="34" charset="0"/>
                <a:ea typeface="Montserrat Black" pitchFamily="34" charset="-122"/>
                <a:cs typeface="Montserrat Black" pitchFamily="34" charset="-120"/>
              </a:rPr>
              <a:t>hồi</a:t>
            </a:r>
            <a:endParaRPr lang="en-US" sz="2400" dirty="0"/>
          </a:p>
        </p:txBody>
      </p:sp>
      <p:sp>
        <p:nvSpPr>
          <p:cNvPr id="12" name="Text 10"/>
          <p:cNvSpPr/>
          <p:nvPr/>
        </p:nvSpPr>
        <p:spPr>
          <a:xfrm>
            <a:off x="7469384" y="5346112"/>
            <a:ext cx="3033593" cy="790099"/>
          </a:xfrm>
          <a:prstGeom prst="rect">
            <a:avLst/>
          </a:prstGeom>
          <a:noFill/>
          <a:ln/>
        </p:spPr>
        <p:txBody>
          <a:bodyPr wrap="square" lIns="0" tIns="0" rIns="0" bIns="0" rtlCol="0" anchor="t"/>
          <a:lstStyle/>
          <a:p>
            <a:pPr marL="0" indent="0" algn="ctr">
              <a:lnSpc>
                <a:spcPts val="3100"/>
              </a:lnSpc>
              <a:buNone/>
            </a:pPr>
            <a:r>
              <a:rPr lang="en-US" sz="1900" dirty="0">
                <a:solidFill>
                  <a:srgbClr val="151617"/>
                </a:solidFill>
                <a:latin typeface="Inconsolata" pitchFamily="34" charset="0"/>
                <a:ea typeface="Inconsolata" pitchFamily="34" charset="-122"/>
                <a:cs typeface="Inconsolata" pitchFamily="34" charset="-120"/>
              </a:rPr>
              <a:t>Thời gian phản hồi trung bình rất thấp.</a:t>
            </a:r>
            <a:endParaRPr lang="en-US" sz="1900" dirty="0"/>
          </a:p>
        </p:txBody>
      </p:sp>
      <p:sp>
        <p:nvSpPr>
          <p:cNvPr id="13" name="Text 11"/>
          <p:cNvSpPr/>
          <p:nvPr/>
        </p:nvSpPr>
        <p:spPr>
          <a:xfrm>
            <a:off x="10811589" y="3392567"/>
            <a:ext cx="3033712" cy="814626"/>
          </a:xfrm>
          <a:prstGeom prst="rect">
            <a:avLst/>
          </a:prstGeom>
          <a:noFill/>
          <a:ln/>
        </p:spPr>
        <p:txBody>
          <a:bodyPr wrap="none" lIns="0" tIns="0" rIns="0" bIns="0" rtlCol="0" anchor="t"/>
          <a:lstStyle/>
          <a:p>
            <a:pPr marL="0" indent="0" algn="ctr">
              <a:lnSpc>
                <a:spcPts val="6400"/>
              </a:lnSpc>
              <a:buNone/>
            </a:pPr>
            <a:r>
              <a:rPr lang="en-US" sz="6400" b="1" dirty="0">
                <a:solidFill>
                  <a:srgbClr val="151617"/>
                </a:solidFill>
                <a:latin typeface="Montserrat Black" pitchFamily="34" charset="0"/>
                <a:ea typeface="Montserrat Black" pitchFamily="34" charset="-122"/>
                <a:cs typeface="Montserrat Black" pitchFamily="34" charset="-120"/>
              </a:rPr>
              <a:t>0%</a:t>
            </a:r>
            <a:endParaRPr lang="en-US" sz="6400" dirty="0"/>
          </a:p>
        </p:txBody>
      </p:sp>
      <p:sp>
        <p:nvSpPr>
          <p:cNvPr id="14" name="Text 12"/>
          <p:cNvSpPr/>
          <p:nvPr/>
        </p:nvSpPr>
        <p:spPr>
          <a:xfrm>
            <a:off x="10811589" y="4515683"/>
            <a:ext cx="3033712" cy="385763"/>
          </a:xfrm>
          <a:prstGeom prst="rect">
            <a:avLst/>
          </a:prstGeom>
          <a:noFill/>
          <a:ln/>
        </p:spPr>
        <p:txBody>
          <a:bodyPr wrap="none" lIns="0" tIns="0" rIns="0" bIns="0" rtlCol="0" anchor="t"/>
          <a:lstStyle/>
          <a:p>
            <a:pPr marL="0" indent="0" algn="ctr">
              <a:lnSpc>
                <a:spcPts val="3000"/>
              </a:lnSpc>
              <a:buNone/>
            </a:pPr>
            <a:r>
              <a:rPr lang="en-US" sz="2400" b="1" dirty="0">
                <a:solidFill>
                  <a:srgbClr val="151617"/>
                </a:solidFill>
                <a:latin typeface="Montserrat Black" pitchFamily="34" charset="0"/>
                <a:ea typeface="Montserrat Black" pitchFamily="34" charset="-122"/>
                <a:cs typeface="Montserrat Black" pitchFamily="34" charset="-120"/>
              </a:rPr>
              <a:t>Tỷ lệ lỗi</a:t>
            </a:r>
            <a:endParaRPr lang="en-US" sz="2400" dirty="0"/>
          </a:p>
        </p:txBody>
      </p:sp>
      <p:sp>
        <p:nvSpPr>
          <p:cNvPr id="15" name="Text 13"/>
          <p:cNvSpPr/>
          <p:nvPr/>
        </p:nvSpPr>
        <p:spPr>
          <a:xfrm>
            <a:off x="10811589" y="5049560"/>
            <a:ext cx="3033712" cy="790099"/>
          </a:xfrm>
          <a:prstGeom prst="rect">
            <a:avLst/>
          </a:prstGeom>
          <a:noFill/>
          <a:ln/>
        </p:spPr>
        <p:txBody>
          <a:bodyPr wrap="square" lIns="0" tIns="0" rIns="0" bIns="0" rtlCol="0" anchor="t"/>
          <a:lstStyle/>
          <a:p>
            <a:pPr marL="0" indent="0" algn="ctr">
              <a:lnSpc>
                <a:spcPts val="3100"/>
              </a:lnSpc>
              <a:buNone/>
            </a:pPr>
            <a:r>
              <a:rPr lang="en-US" sz="1900" dirty="0">
                <a:solidFill>
                  <a:srgbClr val="151617"/>
                </a:solidFill>
                <a:latin typeface="Inconsolata" pitchFamily="34" charset="0"/>
                <a:ea typeface="Inconsolata" pitchFamily="34" charset="-122"/>
                <a:cs typeface="Inconsolata" pitchFamily="34" charset="-120"/>
              </a:rPr>
              <a:t>Không có yêu cầu nào bị lỗi dưới áp lực cao.</a:t>
            </a:r>
            <a:endParaRPr lang="en-US" sz="19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84979" y="620792"/>
            <a:ext cx="8883015" cy="562927"/>
          </a:xfrm>
          <a:prstGeom prst="rect">
            <a:avLst/>
          </a:prstGeom>
          <a:noFill/>
          <a:ln/>
        </p:spPr>
        <p:txBody>
          <a:bodyPr wrap="none" lIns="0" tIns="0" rIns="0" bIns="0" rtlCol="0" anchor="t"/>
          <a:lstStyle/>
          <a:p>
            <a:pPr marL="0" indent="0" algn="l">
              <a:lnSpc>
                <a:spcPts val="4400"/>
              </a:lnSpc>
              <a:buNone/>
            </a:pPr>
            <a:r>
              <a:rPr lang="en-US" sz="3500" b="1" dirty="0">
                <a:solidFill>
                  <a:srgbClr val="151617"/>
                </a:solidFill>
                <a:latin typeface="Montserrat Black" pitchFamily="34" charset="0"/>
                <a:ea typeface="Montserrat Black" pitchFamily="34" charset="-122"/>
                <a:cs typeface="Montserrat Black" pitchFamily="34" charset="-120"/>
              </a:rPr>
              <a:t>Đánh giá hiệu suất và tính khả dụng</a:t>
            </a:r>
            <a:endParaRPr lang="en-US" sz="35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4979" y="1634014"/>
            <a:ext cx="562928" cy="562927"/>
          </a:xfrm>
          <a:prstGeom prst="rect">
            <a:avLst/>
          </a:prstGeom>
        </p:spPr>
      </p:pic>
      <p:sp>
        <p:nvSpPr>
          <p:cNvPr id="4" name="Text 1"/>
          <p:cNvSpPr/>
          <p:nvPr/>
        </p:nvSpPr>
        <p:spPr>
          <a:xfrm>
            <a:off x="784979" y="2478405"/>
            <a:ext cx="2814995" cy="3518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Lưu lượng</a:t>
            </a:r>
            <a:endParaRPr lang="en-US" sz="2200" dirty="0"/>
          </a:p>
        </p:txBody>
      </p:sp>
      <p:sp>
        <p:nvSpPr>
          <p:cNvPr id="5" name="Text 2"/>
          <p:cNvSpPr/>
          <p:nvPr/>
        </p:nvSpPr>
        <p:spPr>
          <a:xfrm>
            <a:off x="784979" y="2965252"/>
            <a:ext cx="6389370" cy="360164"/>
          </a:xfrm>
          <a:prstGeom prst="rect">
            <a:avLst/>
          </a:prstGeom>
          <a:noFill/>
          <a:ln/>
        </p:spPr>
        <p:txBody>
          <a:bodyPr wrap="none" lIns="0" tIns="0" rIns="0" bIns="0" rtlCol="0" anchor="t"/>
          <a:lstStyle/>
          <a:p>
            <a:pPr marL="0" indent="0" algn="l">
              <a:lnSpc>
                <a:spcPts val="2800"/>
              </a:lnSpc>
              <a:buNone/>
            </a:pPr>
            <a:r>
              <a:rPr lang="en-US" sz="1750" dirty="0">
                <a:solidFill>
                  <a:srgbClr val="151617"/>
                </a:solidFill>
                <a:latin typeface="Inconsolata" pitchFamily="34" charset="0"/>
                <a:ea typeface="Inconsolata" pitchFamily="34" charset="-122"/>
                <a:cs typeface="Inconsolata" pitchFamily="34" charset="-120"/>
              </a:rPr>
              <a:t>295.000 yêu cầu trong 5 phút cao điểm.</a:t>
            </a:r>
            <a:endParaRPr lang="en-US" sz="17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5813" y="1634014"/>
            <a:ext cx="562928" cy="562927"/>
          </a:xfrm>
          <a:prstGeom prst="rect">
            <a:avLst/>
          </a:prstGeom>
        </p:spPr>
      </p:pic>
      <p:sp>
        <p:nvSpPr>
          <p:cNvPr id="7" name="Text 3"/>
          <p:cNvSpPr/>
          <p:nvPr/>
        </p:nvSpPr>
        <p:spPr>
          <a:xfrm>
            <a:off x="7455813" y="2478405"/>
            <a:ext cx="2814995" cy="3518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Tỷ lệ thành công</a:t>
            </a:r>
            <a:endParaRPr lang="en-US" sz="2200" dirty="0"/>
          </a:p>
        </p:txBody>
      </p:sp>
      <p:sp>
        <p:nvSpPr>
          <p:cNvPr id="8" name="Text 4"/>
          <p:cNvSpPr/>
          <p:nvPr/>
        </p:nvSpPr>
        <p:spPr>
          <a:xfrm>
            <a:off x="7455813" y="2965252"/>
            <a:ext cx="6389489" cy="360164"/>
          </a:xfrm>
          <a:prstGeom prst="rect">
            <a:avLst/>
          </a:prstGeom>
          <a:noFill/>
          <a:ln/>
        </p:spPr>
        <p:txBody>
          <a:bodyPr wrap="none" lIns="0" tIns="0" rIns="0" bIns="0" rtlCol="0" anchor="t"/>
          <a:lstStyle/>
          <a:p>
            <a:pPr marL="0" indent="0" algn="l">
              <a:lnSpc>
                <a:spcPts val="2800"/>
              </a:lnSpc>
              <a:buNone/>
            </a:pPr>
            <a:r>
              <a:rPr lang="en-US" sz="1750" dirty="0">
                <a:solidFill>
                  <a:srgbClr val="151617"/>
                </a:solidFill>
                <a:latin typeface="Inconsolata" pitchFamily="34" charset="0"/>
                <a:ea typeface="Inconsolata" pitchFamily="34" charset="-122"/>
                <a:cs typeface="Inconsolata" pitchFamily="34" charset="-120"/>
              </a:rPr>
              <a:t>100% phản hồi thành công.</a:t>
            </a:r>
            <a:endParaRPr lang="en-US" sz="17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979" y="3775710"/>
            <a:ext cx="562928" cy="562927"/>
          </a:xfrm>
          <a:prstGeom prst="rect">
            <a:avLst/>
          </a:prstGeom>
        </p:spPr>
      </p:pic>
      <p:sp>
        <p:nvSpPr>
          <p:cNvPr id="10" name="Text 5"/>
          <p:cNvSpPr/>
          <p:nvPr/>
        </p:nvSpPr>
        <p:spPr>
          <a:xfrm>
            <a:off x="784979" y="4620101"/>
            <a:ext cx="2814995" cy="3518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Độ trễ</a:t>
            </a:r>
            <a:endParaRPr lang="en-US" sz="2200" dirty="0"/>
          </a:p>
        </p:txBody>
      </p:sp>
      <p:sp>
        <p:nvSpPr>
          <p:cNvPr id="11" name="Text 6"/>
          <p:cNvSpPr/>
          <p:nvPr/>
        </p:nvSpPr>
        <p:spPr>
          <a:xfrm>
            <a:off x="784979" y="5106948"/>
            <a:ext cx="6389370" cy="360164"/>
          </a:xfrm>
          <a:prstGeom prst="rect">
            <a:avLst/>
          </a:prstGeom>
          <a:noFill/>
          <a:ln/>
        </p:spPr>
        <p:txBody>
          <a:bodyPr wrap="none" lIns="0" tIns="0" rIns="0" bIns="0" rtlCol="0" anchor="t"/>
          <a:lstStyle/>
          <a:p>
            <a:pPr marL="0" indent="0" algn="l">
              <a:lnSpc>
                <a:spcPts val="2800"/>
              </a:lnSpc>
              <a:buNone/>
            </a:pPr>
            <a:r>
              <a:rPr lang="en-US" sz="1750" dirty="0">
                <a:solidFill>
                  <a:srgbClr val="151617"/>
                </a:solidFill>
                <a:latin typeface="Inconsolata" pitchFamily="34" charset="0"/>
                <a:ea typeface="Inconsolata" pitchFamily="34" charset="-122"/>
                <a:cs typeface="Inconsolata" pitchFamily="34" charset="-120"/>
              </a:rPr>
              <a:t>Trung bình 2.83ms - 3.52ms, P95 dưới 121ms.</a:t>
            </a:r>
            <a:endParaRPr lang="en-US" sz="175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5813" y="3775710"/>
            <a:ext cx="562928" cy="562927"/>
          </a:xfrm>
          <a:prstGeom prst="rect">
            <a:avLst/>
          </a:prstGeom>
        </p:spPr>
      </p:pic>
      <p:sp>
        <p:nvSpPr>
          <p:cNvPr id="13" name="Text 7"/>
          <p:cNvSpPr/>
          <p:nvPr/>
        </p:nvSpPr>
        <p:spPr>
          <a:xfrm>
            <a:off x="7455813" y="4620101"/>
            <a:ext cx="2814995" cy="3518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Tỷ lệ lỗi</a:t>
            </a:r>
            <a:endParaRPr lang="en-US" sz="2200" dirty="0"/>
          </a:p>
        </p:txBody>
      </p:sp>
      <p:sp>
        <p:nvSpPr>
          <p:cNvPr id="14" name="Text 8"/>
          <p:cNvSpPr/>
          <p:nvPr/>
        </p:nvSpPr>
        <p:spPr>
          <a:xfrm>
            <a:off x="7455813" y="5106948"/>
            <a:ext cx="6389489" cy="360164"/>
          </a:xfrm>
          <a:prstGeom prst="rect">
            <a:avLst/>
          </a:prstGeom>
          <a:noFill/>
          <a:ln/>
        </p:spPr>
        <p:txBody>
          <a:bodyPr wrap="none" lIns="0" tIns="0" rIns="0" bIns="0" rtlCol="0" anchor="t"/>
          <a:lstStyle/>
          <a:p>
            <a:pPr marL="0" indent="0" algn="l">
              <a:lnSpc>
                <a:spcPts val="2800"/>
              </a:lnSpc>
              <a:buNone/>
            </a:pPr>
            <a:r>
              <a:rPr lang="en-US" sz="1750" dirty="0">
                <a:solidFill>
                  <a:srgbClr val="151617"/>
                </a:solidFill>
                <a:latin typeface="Inconsolata" pitchFamily="34" charset="0"/>
                <a:ea typeface="Inconsolata" pitchFamily="34" charset="-122"/>
                <a:cs typeface="Inconsolata" pitchFamily="34" charset="-120"/>
              </a:rPr>
              <a:t>Thực tế 0.00409% trên 9.06 triệu yêu cầu.</a:t>
            </a:r>
            <a:endParaRPr lang="en-US" sz="175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4979" y="5917406"/>
            <a:ext cx="562928" cy="562927"/>
          </a:xfrm>
          <a:prstGeom prst="rect">
            <a:avLst/>
          </a:prstGeom>
        </p:spPr>
      </p:pic>
      <p:sp>
        <p:nvSpPr>
          <p:cNvPr id="16" name="Text 9"/>
          <p:cNvSpPr/>
          <p:nvPr/>
        </p:nvSpPr>
        <p:spPr>
          <a:xfrm>
            <a:off x="784979" y="6761798"/>
            <a:ext cx="2814995" cy="3518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Xác thực</a:t>
            </a:r>
            <a:endParaRPr lang="en-US" sz="2200" dirty="0"/>
          </a:p>
        </p:txBody>
      </p:sp>
      <p:sp>
        <p:nvSpPr>
          <p:cNvPr id="17" name="Text 10"/>
          <p:cNvSpPr/>
          <p:nvPr/>
        </p:nvSpPr>
        <p:spPr>
          <a:xfrm>
            <a:off x="784979" y="7248644"/>
            <a:ext cx="6389370" cy="360164"/>
          </a:xfrm>
          <a:prstGeom prst="rect">
            <a:avLst/>
          </a:prstGeom>
          <a:noFill/>
          <a:ln/>
        </p:spPr>
        <p:txBody>
          <a:bodyPr wrap="none" lIns="0" tIns="0" rIns="0" bIns="0" rtlCol="0" anchor="t"/>
          <a:lstStyle/>
          <a:p>
            <a:pPr marL="0" indent="0" algn="l">
              <a:lnSpc>
                <a:spcPts val="2800"/>
              </a:lnSpc>
              <a:buNone/>
            </a:pPr>
            <a:r>
              <a:rPr lang="en-US" sz="1750" dirty="0">
                <a:solidFill>
                  <a:srgbClr val="151617"/>
                </a:solidFill>
                <a:latin typeface="Inconsolata" pitchFamily="34" charset="0"/>
                <a:ea typeface="Inconsolata" pitchFamily="34" charset="-122"/>
                <a:cs typeface="Inconsolata" pitchFamily="34" charset="-120"/>
              </a:rPr>
              <a:t>Tích hợp Google OAuth hiệu quả.</a:t>
            </a:r>
            <a:endParaRPr lang="en-US" sz="1750" dirty="0"/>
          </a:p>
        </p:txBody>
      </p:sp>
      <p:pic>
        <p:nvPicPr>
          <p:cNvPr id="18"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55813" y="5917406"/>
            <a:ext cx="562928" cy="562927"/>
          </a:xfrm>
          <a:prstGeom prst="rect">
            <a:avLst/>
          </a:prstGeom>
        </p:spPr>
      </p:pic>
      <p:sp>
        <p:nvSpPr>
          <p:cNvPr id="19" name="Text 11"/>
          <p:cNvSpPr/>
          <p:nvPr/>
        </p:nvSpPr>
        <p:spPr>
          <a:xfrm>
            <a:off x="7455813" y="6761798"/>
            <a:ext cx="2814995" cy="3518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Phân quyền</a:t>
            </a:r>
            <a:endParaRPr lang="en-US" sz="2200" dirty="0"/>
          </a:p>
        </p:txBody>
      </p:sp>
      <p:sp>
        <p:nvSpPr>
          <p:cNvPr id="20" name="Text 12"/>
          <p:cNvSpPr/>
          <p:nvPr/>
        </p:nvSpPr>
        <p:spPr>
          <a:xfrm>
            <a:off x="7455813" y="7248644"/>
            <a:ext cx="6389489" cy="360164"/>
          </a:xfrm>
          <a:prstGeom prst="rect">
            <a:avLst/>
          </a:prstGeom>
          <a:noFill/>
          <a:ln/>
        </p:spPr>
        <p:txBody>
          <a:bodyPr wrap="none" lIns="0" tIns="0" rIns="0" bIns="0" rtlCol="0" anchor="t"/>
          <a:lstStyle/>
          <a:p>
            <a:pPr marL="0" indent="0" algn="l">
              <a:lnSpc>
                <a:spcPts val="2800"/>
              </a:lnSpc>
              <a:buNone/>
            </a:pPr>
            <a:r>
              <a:rPr lang="en-US" sz="1750" dirty="0">
                <a:solidFill>
                  <a:srgbClr val="151617"/>
                </a:solidFill>
                <a:latin typeface="Inconsolata" pitchFamily="34" charset="0"/>
                <a:ea typeface="Inconsolata" pitchFamily="34" charset="-122"/>
                <a:cs typeface="Inconsolata" pitchFamily="34" charset="-120"/>
              </a:rPr>
              <a:t>RBAC/JWT chặt chẽ, ngăn chặn truy cập trái phép.</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2103" y="621744"/>
            <a:ext cx="4515445" cy="564475"/>
          </a:xfrm>
          <a:prstGeom prst="rect">
            <a:avLst/>
          </a:prstGeom>
          <a:noFill/>
          <a:ln/>
        </p:spPr>
        <p:txBody>
          <a:bodyPr wrap="none" lIns="0" tIns="0" rIns="0" bIns="0" rtlCol="0" anchor="t"/>
          <a:lstStyle/>
          <a:p>
            <a:pPr marL="0" indent="0" algn="l">
              <a:lnSpc>
                <a:spcPts val="4400"/>
              </a:lnSpc>
              <a:buNone/>
            </a:pPr>
            <a:r>
              <a:rPr lang="en-US" sz="3550" b="1" dirty="0">
                <a:solidFill>
                  <a:srgbClr val="151617"/>
                </a:solidFill>
                <a:latin typeface="Montserrat Black" pitchFamily="34" charset="0"/>
                <a:ea typeface="Montserrat Black" pitchFamily="34" charset="-122"/>
                <a:cs typeface="Montserrat Black" pitchFamily="34" charset="-120"/>
              </a:rPr>
              <a:t>Hướng phát triển</a:t>
            </a:r>
            <a:endParaRPr lang="en-US" sz="3550" dirty="0"/>
          </a:p>
        </p:txBody>
      </p:sp>
      <p:sp>
        <p:nvSpPr>
          <p:cNvPr id="4" name="Text 1"/>
          <p:cNvSpPr/>
          <p:nvPr/>
        </p:nvSpPr>
        <p:spPr>
          <a:xfrm>
            <a:off x="632103" y="1276469"/>
            <a:ext cx="4515445" cy="564475"/>
          </a:xfrm>
          <a:prstGeom prst="rect">
            <a:avLst/>
          </a:prstGeom>
          <a:noFill/>
          <a:ln/>
        </p:spPr>
        <p:txBody>
          <a:bodyPr wrap="none" lIns="0" tIns="0" rIns="0" bIns="0" rtlCol="0" anchor="t"/>
          <a:lstStyle/>
          <a:p>
            <a:pPr marL="0" indent="0" algn="l">
              <a:lnSpc>
                <a:spcPts val="4400"/>
              </a:lnSpc>
              <a:buNone/>
            </a:pPr>
            <a:r>
              <a:rPr lang="en-US" sz="3550" b="1" dirty="0">
                <a:solidFill>
                  <a:srgbClr val="151617"/>
                </a:solidFill>
                <a:latin typeface="Montserrat Black" pitchFamily="34" charset="0"/>
                <a:ea typeface="Montserrat Black" pitchFamily="34" charset="-122"/>
                <a:cs typeface="Montserrat Black" pitchFamily="34" charset="-120"/>
              </a:rPr>
              <a:t>tương lai</a:t>
            </a:r>
            <a:endParaRPr lang="en-US" sz="3550" dirty="0"/>
          </a:p>
        </p:txBody>
      </p:sp>
      <p:pic>
        <p:nvPicPr>
          <p:cNvPr id="5" name="Image 1" descr="preencoded.png"/>
          <p:cNvPicPr>
            <a:picLocks noChangeAspect="1"/>
          </p:cNvPicPr>
          <p:nvPr/>
        </p:nvPicPr>
        <p:blipFill>
          <a:blip r:embed="rId4"/>
          <a:stretch>
            <a:fillRect/>
          </a:stretch>
        </p:blipFill>
        <p:spPr>
          <a:xfrm>
            <a:off x="632103" y="2179558"/>
            <a:ext cx="1128832" cy="1661755"/>
          </a:xfrm>
          <a:prstGeom prst="rect">
            <a:avLst/>
          </a:prstGeom>
        </p:spPr>
      </p:pic>
      <p:sp>
        <p:nvSpPr>
          <p:cNvPr id="6" name="Text 2"/>
          <p:cNvSpPr/>
          <p:nvPr/>
        </p:nvSpPr>
        <p:spPr>
          <a:xfrm>
            <a:off x="1986677" y="2405301"/>
            <a:ext cx="4206121" cy="352663"/>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Module AI kiểm tra đạo văn</a:t>
            </a:r>
            <a:endParaRPr lang="en-US" sz="2200" dirty="0"/>
          </a:p>
        </p:txBody>
      </p:sp>
      <p:sp>
        <p:nvSpPr>
          <p:cNvPr id="7" name="Text 3"/>
          <p:cNvSpPr/>
          <p:nvPr/>
        </p:nvSpPr>
        <p:spPr>
          <a:xfrm>
            <a:off x="1986677" y="2893338"/>
            <a:ext cx="6525220" cy="722233"/>
          </a:xfrm>
          <a:prstGeom prst="rect">
            <a:avLst/>
          </a:prstGeom>
          <a:noFill/>
          <a:ln/>
        </p:spPr>
        <p:txBody>
          <a:bodyPr wrap="square" lIns="0" tIns="0" rIns="0" bIns="0" rtlCol="0" anchor="t"/>
          <a:lstStyle/>
          <a:p>
            <a:pPr marL="0" indent="0" algn="l">
              <a:lnSpc>
                <a:spcPts val="2800"/>
              </a:lnSpc>
              <a:buNone/>
            </a:pPr>
            <a:r>
              <a:rPr lang="en-US" sz="1750" dirty="0">
                <a:solidFill>
                  <a:srgbClr val="151617"/>
                </a:solidFill>
                <a:latin typeface="Inconsolata" pitchFamily="34" charset="0"/>
                <a:ea typeface="Inconsolata" pitchFamily="34" charset="-122"/>
                <a:cs typeface="Inconsolata" pitchFamily="34" charset="-120"/>
              </a:rPr>
              <a:t>Tích hợp mô hình NLP (BERT) để phát hiện trùng lặp ngữ nghĩa, không chỉ từ khóa.</a:t>
            </a:r>
            <a:endParaRPr lang="en-US" sz="1750" dirty="0"/>
          </a:p>
        </p:txBody>
      </p:sp>
      <p:pic>
        <p:nvPicPr>
          <p:cNvPr id="8" name="Image 2" descr="preencoded.png"/>
          <p:cNvPicPr>
            <a:picLocks noChangeAspect="1"/>
          </p:cNvPicPr>
          <p:nvPr/>
        </p:nvPicPr>
        <p:blipFill>
          <a:blip r:embed="rId5"/>
          <a:stretch>
            <a:fillRect/>
          </a:stretch>
        </p:blipFill>
        <p:spPr>
          <a:xfrm>
            <a:off x="632103" y="3841313"/>
            <a:ext cx="1128832" cy="2104668"/>
          </a:xfrm>
          <a:prstGeom prst="rect">
            <a:avLst/>
          </a:prstGeom>
        </p:spPr>
      </p:pic>
      <p:sp>
        <p:nvSpPr>
          <p:cNvPr id="9" name="Text 4"/>
          <p:cNvSpPr/>
          <p:nvPr/>
        </p:nvSpPr>
        <p:spPr>
          <a:xfrm>
            <a:off x="1986677" y="4067056"/>
            <a:ext cx="2822138" cy="352663"/>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Kiến trúc đa khoa</a:t>
            </a:r>
            <a:endParaRPr lang="en-US" sz="2200" dirty="0"/>
          </a:p>
        </p:txBody>
      </p:sp>
      <p:sp>
        <p:nvSpPr>
          <p:cNvPr id="10" name="Text 5"/>
          <p:cNvSpPr/>
          <p:nvPr/>
        </p:nvSpPr>
        <p:spPr>
          <a:xfrm>
            <a:off x="1986677" y="4509968"/>
            <a:ext cx="2822138" cy="352663"/>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(Multi-tenancy)</a:t>
            </a:r>
            <a:endParaRPr lang="en-US" sz="2200" dirty="0"/>
          </a:p>
        </p:txBody>
      </p:sp>
      <p:sp>
        <p:nvSpPr>
          <p:cNvPr id="11" name="Text 6"/>
          <p:cNvSpPr/>
          <p:nvPr/>
        </p:nvSpPr>
        <p:spPr>
          <a:xfrm>
            <a:off x="1986677" y="4998006"/>
            <a:ext cx="6525220" cy="722233"/>
          </a:xfrm>
          <a:prstGeom prst="rect">
            <a:avLst/>
          </a:prstGeom>
          <a:noFill/>
          <a:ln/>
        </p:spPr>
        <p:txBody>
          <a:bodyPr wrap="square" lIns="0" tIns="0" rIns="0" bIns="0" rtlCol="0" anchor="t"/>
          <a:lstStyle/>
          <a:p>
            <a:pPr marL="0" indent="0" algn="l">
              <a:lnSpc>
                <a:spcPts val="2800"/>
              </a:lnSpc>
              <a:buNone/>
            </a:pPr>
            <a:r>
              <a:rPr lang="en-US" sz="1750" dirty="0">
                <a:solidFill>
                  <a:srgbClr val="151617"/>
                </a:solidFill>
                <a:latin typeface="Inconsolata" pitchFamily="34" charset="0"/>
                <a:ea typeface="Inconsolata" pitchFamily="34" charset="-122"/>
                <a:cs typeface="Inconsolata" pitchFamily="34" charset="-120"/>
              </a:rPr>
              <a:t>Triển khai cho toàn trường, hỗ trợ cấu hình động cho nhiều khoa khác nhau.</a:t>
            </a:r>
            <a:endParaRPr lang="en-US" sz="1750" dirty="0"/>
          </a:p>
        </p:txBody>
      </p:sp>
      <p:pic>
        <p:nvPicPr>
          <p:cNvPr id="12" name="Image 3" descr="preencoded.png"/>
          <p:cNvPicPr>
            <a:picLocks noChangeAspect="1"/>
          </p:cNvPicPr>
          <p:nvPr/>
        </p:nvPicPr>
        <p:blipFill>
          <a:blip r:embed="rId6"/>
          <a:stretch>
            <a:fillRect/>
          </a:stretch>
        </p:blipFill>
        <p:spPr>
          <a:xfrm>
            <a:off x="632103" y="5945981"/>
            <a:ext cx="1128832" cy="1661755"/>
          </a:xfrm>
          <a:prstGeom prst="rect">
            <a:avLst/>
          </a:prstGeom>
        </p:spPr>
      </p:pic>
      <p:sp>
        <p:nvSpPr>
          <p:cNvPr id="13" name="Text 7"/>
          <p:cNvSpPr/>
          <p:nvPr/>
        </p:nvSpPr>
        <p:spPr>
          <a:xfrm>
            <a:off x="1986677" y="6171724"/>
            <a:ext cx="4293870" cy="352663"/>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Mở rộng &amp; Hoàn thiện UI/UX</a:t>
            </a:r>
            <a:endParaRPr lang="en-US" sz="2200" dirty="0"/>
          </a:p>
        </p:txBody>
      </p:sp>
      <p:sp>
        <p:nvSpPr>
          <p:cNvPr id="14" name="Text 8"/>
          <p:cNvSpPr/>
          <p:nvPr/>
        </p:nvSpPr>
        <p:spPr>
          <a:xfrm>
            <a:off x="1986677" y="6659761"/>
            <a:ext cx="6525220" cy="722233"/>
          </a:xfrm>
          <a:prstGeom prst="rect">
            <a:avLst/>
          </a:prstGeom>
          <a:noFill/>
          <a:ln/>
        </p:spPr>
        <p:txBody>
          <a:bodyPr wrap="square" lIns="0" tIns="0" rIns="0" bIns="0" rtlCol="0" anchor="t"/>
          <a:lstStyle/>
          <a:p>
            <a:pPr marL="0" indent="0" algn="l">
              <a:lnSpc>
                <a:spcPts val="2800"/>
              </a:lnSpc>
              <a:buNone/>
            </a:pPr>
            <a:r>
              <a:rPr lang="en-US" sz="1750" dirty="0">
                <a:solidFill>
                  <a:srgbClr val="151617"/>
                </a:solidFill>
                <a:latin typeface="Inconsolata" pitchFamily="34" charset="0"/>
                <a:ea typeface="Inconsolata" pitchFamily="34" charset="-122"/>
                <a:cs typeface="Inconsolata" pitchFamily="34" charset="-120"/>
              </a:rPr>
              <a:t>Cải thiện giao diện người dùng và trải nghiệm để tăng tính trực quan và dễ sử dụng.</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84979" y="611148"/>
            <a:ext cx="10690027" cy="407789"/>
          </a:xfrm>
          <a:prstGeom prst="rect">
            <a:avLst/>
          </a:prstGeom>
          <a:noFill/>
          <a:ln/>
        </p:spPr>
        <p:txBody>
          <a:bodyPr wrap="none" lIns="0" tIns="0" rIns="0" bIns="0" rtlCol="0" anchor="t"/>
          <a:lstStyle/>
          <a:p>
            <a:pPr marL="0" indent="0" algn="l">
              <a:lnSpc>
                <a:spcPts val="3200"/>
              </a:lnSpc>
              <a:buNone/>
            </a:pPr>
            <a:r>
              <a:rPr lang="en-US" sz="2550" b="1" dirty="0">
                <a:solidFill>
                  <a:srgbClr val="151617"/>
                </a:solidFill>
                <a:latin typeface="Montserrat Black" pitchFamily="34" charset="0"/>
                <a:ea typeface="Montserrat Black" pitchFamily="34" charset="-122"/>
                <a:cs typeface="Montserrat Black" pitchFamily="34" charset="-120"/>
              </a:rPr>
              <a:t>Kế hoạch Giai đoạn 2: Phát triển Module AI Kiểm tra Đạo văn</a:t>
            </a:r>
            <a:endParaRPr lang="en-US" sz="2550" dirty="0"/>
          </a:p>
        </p:txBody>
      </p:sp>
      <p:sp>
        <p:nvSpPr>
          <p:cNvPr id="3" name="Text 1"/>
          <p:cNvSpPr/>
          <p:nvPr/>
        </p:nvSpPr>
        <p:spPr>
          <a:xfrm>
            <a:off x="784979" y="1279922"/>
            <a:ext cx="13060323" cy="208717"/>
          </a:xfrm>
          <a:prstGeom prst="rect">
            <a:avLst/>
          </a:prstGeom>
          <a:noFill/>
          <a:ln/>
        </p:spPr>
        <p:txBody>
          <a:bodyPr wrap="none" lIns="0" tIns="0" rIns="0" bIns="0" rtlCol="0" anchor="t"/>
          <a:lstStyle/>
          <a:p>
            <a:pPr marL="0" indent="0" algn="l">
              <a:lnSpc>
                <a:spcPts val="1600"/>
              </a:lnSpc>
              <a:buNone/>
            </a:pPr>
            <a:r>
              <a:rPr lang="en-US" sz="1000" dirty="0">
                <a:solidFill>
                  <a:srgbClr val="151617"/>
                </a:solidFill>
                <a:latin typeface="Inconsolata" pitchFamily="34" charset="0"/>
                <a:ea typeface="Inconsolata" pitchFamily="34" charset="-122"/>
                <a:cs typeface="Inconsolata" pitchFamily="34" charset="-120"/>
              </a:rPr>
              <a:t>Giai đoạn 2 tập trung vào việc phát triển và tích hợp module AI kiểm tra đạo văn, nâng cao khả năng phát hiện trùng lặp ngữ nghĩa.</a:t>
            </a:r>
            <a:endParaRPr lang="en-US" sz="1000" dirty="0"/>
          </a:p>
        </p:txBody>
      </p:sp>
      <p:sp>
        <p:nvSpPr>
          <p:cNvPr id="4" name="Shape 2"/>
          <p:cNvSpPr/>
          <p:nvPr/>
        </p:nvSpPr>
        <p:spPr>
          <a:xfrm>
            <a:off x="7307461" y="1635443"/>
            <a:ext cx="15240" cy="5982891"/>
          </a:xfrm>
          <a:prstGeom prst="roundRect">
            <a:avLst>
              <a:gd name="adj" fmla="val 60000"/>
            </a:avLst>
          </a:prstGeom>
          <a:solidFill>
            <a:srgbClr val="000000">
              <a:alpha val="8000"/>
            </a:srgbClr>
          </a:solidFill>
          <a:ln/>
        </p:spPr>
      </p:sp>
      <p:sp>
        <p:nvSpPr>
          <p:cNvPr id="5" name="Shape 3"/>
          <p:cNvSpPr/>
          <p:nvPr/>
        </p:nvSpPr>
        <p:spPr>
          <a:xfrm>
            <a:off x="6792039" y="1774627"/>
            <a:ext cx="391478" cy="15240"/>
          </a:xfrm>
          <a:prstGeom prst="roundRect">
            <a:avLst>
              <a:gd name="adj" fmla="val 60000"/>
            </a:avLst>
          </a:prstGeom>
          <a:solidFill>
            <a:srgbClr val="151617"/>
          </a:solidFill>
          <a:ln/>
        </p:spPr>
      </p:sp>
      <p:sp>
        <p:nvSpPr>
          <p:cNvPr id="6" name="Shape 4"/>
          <p:cNvSpPr/>
          <p:nvPr/>
        </p:nvSpPr>
        <p:spPr>
          <a:xfrm>
            <a:off x="7168277" y="1635443"/>
            <a:ext cx="293608" cy="293608"/>
          </a:xfrm>
          <a:prstGeom prst="roundRect">
            <a:avLst>
              <a:gd name="adj" fmla="val 3114"/>
            </a:avLst>
          </a:prstGeom>
          <a:solidFill>
            <a:srgbClr val="F8ECE4"/>
          </a:solidFill>
          <a:ln w="7620">
            <a:solidFill>
              <a:srgbClr val="151617"/>
            </a:solidFill>
            <a:prstDash val="solid"/>
          </a:ln>
          <a:effectLst>
            <a:outerShdw dist="11430" dir="2700000" algn="bl" rotWithShape="0">
              <a:srgbClr val="151617">
                <a:alpha val="100000"/>
              </a:srgbClr>
            </a:outerShdw>
          </a:effectLst>
        </p:spPr>
      </p:sp>
      <p:sp>
        <p:nvSpPr>
          <p:cNvPr id="7" name="Text 5"/>
          <p:cNvSpPr/>
          <p:nvPr/>
        </p:nvSpPr>
        <p:spPr>
          <a:xfrm>
            <a:off x="7217212" y="1731030"/>
            <a:ext cx="195739" cy="244673"/>
          </a:xfrm>
          <a:prstGeom prst="rect">
            <a:avLst/>
          </a:prstGeom>
          <a:noFill/>
          <a:ln/>
        </p:spPr>
        <p:txBody>
          <a:bodyPr wrap="none" lIns="0" tIns="0" rIns="0" bIns="0" rtlCol="0" anchor="t"/>
          <a:lstStyle/>
          <a:p>
            <a:pPr marL="0" indent="0" algn="ctr">
              <a:lnSpc>
                <a:spcPts val="1500"/>
              </a:lnSpc>
              <a:buNone/>
            </a:pPr>
            <a:r>
              <a:rPr lang="en-US" sz="1500" b="1" dirty="0">
                <a:solidFill>
                  <a:srgbClr val="151617"/>
                </a:solidFill>
                <a:latin typeface="Montserrat Black" pitchFamily="34" charset="0"/>
                <a:ea typeface="Montserrat Black" pitchFamily="34" charset="-122"/>
                <a:cs typeface="Montserrat Black" pitchFamily="34" charset="-120"/>
              </a:rPr>
              <a:t>1</a:t>
            </a:r>
            <a:endParaRPr lang="en-US" sz="1500" dirty="0"/>
          </a:p>
        </p:txBody>
      </p:sp>
      <p:sp>
        <p:nvSpPr>
          <p:cNvPr id="8" name="Text 6"/>
          <p:cNvSpPr/>
          <p:nvPr/>
        </p:nvSpPr>
        <p:spPr>
          <a:xfrm>
            <a:off x="3598902" y="1680210"/>
            <a:ext cx="3063716" cy="203835"/>
          </a:xfrm>
          <a:prstGeom prst="rect">
            <a:avLst/>
          </a:prstGeom>
          <a:noFill/>
          <a:ln/>
        </p:spPr>
        <p:txBody>
          <a:bodyPr wrap="none" lIns="0" tIns="0" rIns="0" bIns="0" rtlCol="0" anchor="t"/>
          <a:lstStyle/>
          <a:p>
            <a:pPr marL="0" indent="0" algn="r">
              <a:lnSpc>
                <a:spcPts val="1600"/>
              </a:lnSpc>
              <a:buNone/>
            </a:pPr>
            <a:r>
              <a:rPr lang="en-US" sz="1600" b="1" dirty="0">
                <a:solidFill>
                  <a:srgbClr val="151617"/>
                </a:solidFill>
                <a:latin typeface="Montserrat Black" pitchFamily="34" charset="0"/>
                <a:ea typeface="Montserrat Black" pitchFamily="34" charset="-122"/>
                <a:cs typeface="Montserrat Black" pitchFamily="34" charset="-120"/>
              </a:rPr>
              <a:t>Tuần 1 - 2: Khởi động &amp; Nghiên cứu</a:t>
            </a:r>
            <a:endParaRPr lang="en-US" sz="1600" dirty="0"/>
          </a:p>
        </p:txBody>
      </p:sp>
      <p:sp>
        <p:nvSpPr>
          <p:cNvPr id="9" name="Text 7"/>
          <p:cNvSpPr/>
          <p:nvPr/>
        </p:nvSpPr>
        <p:spPr>
          <a:xfrm>
            <a:off x="784979" y="1962269"/>
            <a:ext cx="5877639" cy="417433"/>
          </a:xfrm>
          <a:prstGeom prst="rect">
            <a:avLst/>
          </a:prstGeom>
          <a:noFill/>
          <a:ln/>
        </p:spPr>
        <p:txBody>
          <a:bodyPr wrap="square" lIns="0" tIns="0" rIns="0" bIns="0" rtlCol="0" anchor="t"/>
          <a:lstStyle/>
          <a:p>
            <a:pPr marL="0" indent="0" algn="r">
              <a:lnSpc>
                <a:spcPts val="1600"/>
              </a:lnSpc>
              <a:buNone/>
            </a:pPr>
            <a:r>
              <a:rPr lang="en-US" sz="1000" dirty="0">
                <a:solidFill>
                  <a:srgbClr val="151617"/>
                </a:solidFill>
                <a:latin typeface="Inconsolata" pitchFamily="34" charset="0"/>
                <a:ea typeface="Inconsolata" pitchFamily="34" charset="-122"/>
                <a:cs typeface="Inconsolata" pitchFamily="34" charset="-120"/>
              </a:rPr>
              <a:t>Thu thập dữ liệu báo cáo cũ để huấn luyện model. Nghiên cứu và lựa chọn Model NLP phù hợp (BERT/RoBERTa).</a:t>
            </a:r>
            <a:endParaRPr lang="en-US" sz="1000" dirty="0"/>
          </a:p>
        </p:txBody>
      </p:sp>
      <p:sp>
        <p:nvSpPr>
          <p:cNvPr id="10" name="Text 8"/>
          <p:cNvSpPr/>
          <p:nvPr/>
        </p:nvSpPr>
        <p:spPr>
          <a:xfrm>
            <a:off x="784979" y="2457926"/>
            <a:ext cx="5877639"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151617"/>
                </a:solidFill>
                <a:latin typeface="Inconsolata" pitchFamily="34" charset="0"/>
                <a:ea typeface="Inconsolata" pitchFamily="34" charset="-122"/>
                <a:cs typeface="Inconsolata" pitchFamily="34" charset="-120"/>
              </a:rPr>
              <a:t>Bộ dữ liệu thô đã thu thập</a:t>
            </a:r>
            <a:endParaRPr lang="en-US" sz="1000" dirty="0"/>
          </a:p>
        </p:txBody>
      </p:sp>
      <p:sp>
        <p:nvSpPr>
          <p:cNvPr id="11" name="Text 9"/>
          <p:cNvSpPr/>
          <p:nvPr/>
        </p:nvSpPr>
        <p:spPr>
          <a:xfrm>
            <a:off x="784979" y="2712244"/>
            <a:ext cx="5877639"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151617"/>
                </a:solidFill>
                <a:latin typeface="Inconsolata" pitchFamily="34" charset="0"/>
                <a:ea typeface="Inconsolata" pitchFamily="34" charset="-122"/>
                <a:cs typeface="Inconsolata" pitchFamily="34" charset="-120"/>
              </a:rPr>
              <a:t>Báo cáo đề xuất giải pháp AI</a:t>
            </a:r>
            <a:endParaRPr lang="en-US" sz="1000" dirty="0"/>
          </a:p>
        </p:txBody>
      </p:sp>
      <p:sp>
        <p:nvSpPr>
          <p:cNvPr id="12" name="Text 10"/>
          <p:cNvSpPr/>
          <p:nvPr/>
        </p:nvSpPr>
        <p:spPr>
          <a:xfrm>
            <a:off x="784979" y="2966561"/>
            <a:ext cx="5877639"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151617"/>
                </a:solidFill>
                <a:latin typeface="Inconsolata" pitchFamily="34" charset="0"/>
                <a:ea typeface="Inconsolata" pitchFamily="34" charset="-122"/>
                <a:cs typeface="Inconsolata" pitchFamily="34" charset="-120"/>
              </a:rPr>
              <a:t>Định nghĩa chi tiết về "đạo văn" trên hệ thống</a:t>
            </a:r>
            <a:endParaRPr lang="en-US" sz="1000" dirty="0"/>
          </a:p>
        </p:txBody>
      </p:sp>
      <p:sp>
        <p:nvSpPr>
          <p:cNvPr id="13" name="Shape 11"/>
          <p:cNvSpPr/>
          <p:nvPr/>
        </p:nvSpPr>
        <p:spPr>
          <a:xfrm>
            <a:off x="7446645" y="2557582"/>
            <a:ext cx="391478" cy="15240"/>
          </a:xfrm>
          <a:prstGeom prst="roundRect">
            <a:avLst>
              <a:gd name="adj" fmla="val 60000"/>
            </a:avLst>
          </a:prstGeom>
          <a:solidFill>
            <a:srgbClr val="151617"/>
          </a:solidFill>
          <a:ln/>
        </p:spPr>
      </p:sp>
      <p:sp>
        <p:nvSpPr>
          <p:cNvPr id="14" name="Shape 12"/>
          <p:cNvSpPr/>
          <p:nvPr/>
        </p:nvSpPr>
        <p:spPr>
          <a:xfrm>
            <a:off x="7168277" y="2377758"/>
            <a:ext cx="293608" cy="293608"/>
          </a:xfrm>
          <a:prstGeom prst="roundRect">
            <a:avLst>
              <a:gd name="adj" fmla="val 3114"/>
            </a:avLst>
          </a:prstGeom>
          <a:solidFill>
            <a:srgbClr val="F8ECE4"/>
          </a:solidFill>
          <a:ln w="7620">
            <a:solidFill>
              <a:srgbClr val="151617"/>
            </a:solidFill>
            <a:prstDash val="solid"/>
          </a:ln>
          <a:effectLst>
            <a:outerShdw dist="11430" dir="2700000" algn="bl" rotWithShape="0">
              <a:srgbClr val="151617">
                <a:alpha val="100000"/>
              </a:srgbClr>
            </a:outerShdw>
          </a:effectLst>
        </p:spPr>
      </p:sp>
      <p:sp>
        <p:nvSpPr>
          <p:cNvPr id="15" name="Text 13"/>
          <p:cNvSpPr/>
          <p:nvPr/>
        </p:nvSpPr>
        <p:spPr>
          <a:xfrm>
            <a:off x="7217212" y="2442865"/>
            <a:ext cx="195739" cy="244673"/>
          </a:xfrm>
          <a:prstGeom prst="rect">
            <a:avLst/>
          </a:prstGeom>
          <a:noFill/>
          <a:ln/>
        </p:spPr>
        <p:txBody>
          <a:bodyPr wrap="none" lIns="0" tIns="0" rIns="0" bIns="0" rtlCol="0" anchor="t"/>
          <a:lstStyle/>
          <a:p>
            <a:pPr marL="0" indent="0" algn="ctr">
              <a:lnSpc>
                <a:spcPts val="1500"/>
              </a:lnSpc>
              <a:buNone/>
            </a:pPr>
            <a:r>
              <a:rPr lang="en-US" sz="1500" b="1" dirty="0">
                <a:solidFill>
                  <a:srgbClr val="151617"/>
                </a:solidFill>
                <a:latin typeface="Montserrat Black" pitchFamily="34" charset="0"/>
                <a:ea typeface="Montserrat Black" pitchFamily="34" charset="-122"/>
                <a:cs typeface="Montserrat Black" pitchFamily="34" charset="-120"/>
              </a:rPr>
              <a:t>2</a:t>
            </a:r>
            <a:endParaRPr lang="en-US" sz="1500" dirty="0"/>
          </a:p>
        </p:txBody>
      </p:sp>
      <p:sp>
        <p:nvSpPr>
          <p:cNvPr id="16" name="Text 14"/>
          <p:cNvSpPr/>
          <p:nvPr/>
        </p:nvSpPr>
        <p:spPr>
          <a:xfrm>
            <a:off x="7967543" y="2463165"/>
            <a:ext cx="2528292" cy="203835"/>
          </a:xfrm>
          <a:prstGeom prst="rect">
            <a:avLst/>
          </a:prstGeom>
          <a:noFill/>
          <a:ln/>
        </p:spPr>
        <p:txBody>
          <a:bodyPr wrap="none" lIns="0" tIns="0" rIns="0" bIns="0" rtlCol="0" anchor="t"/>
          <a:lstStyle/>
          <a:p>
            <a:pPr marL="0" indent="0" algn="l">
              <a:lnSpc>
                <a:spcPts val="1600"/>
              </a:lnSpc>
              <a:buNone/>
            </a:pPr>
            <a:r>
              <a:rPr lang="en-US" sz="1600" b="1" dirty="0">
                <a:solidFill>
                  <a:srgbClr val="151617"/>
                </a:solidFill>
                <a:latin typeface="Montserrat Black" pitchFamily="34" charset="0"/>
                <a:ea typeface="Montserrat Black" pitchFamily="34" charset="-122"/>
                <a:cs typeface="Montserrat Black" pitchFamily="34" charset="-120"/>
              </a:rPr>
              <a:t>Tuần 3 - 5: Phát triển Core AI</a:t>
            </a:r>
            <a:endParaRPr lang="en-US" sz="1600" dirty="0"/>
          </a:p>
        </p:txBody>
      </p:sp>
      <p:sp>
        <p:nvSpPr>
          <p:cNvPr id="17" name="Text 15"/>
          <p:cNvSpPr/>
          <p:nvPr/>
        </p:nvSpPr>
        <p:spPr>
          <a:xfrm>
            <a:off x="7967543" y="2745224"/>
            <a:ext cx="5877758" cy="417433"/>
          </a:xfrm>
          <a:prstGeom prst="rect">
            <a:avLst/>
          </a:prstGeom>
          <a:noFill/>
          <a:ln/>
        </p:spPr>
        <p:txBody>
          <a:bodyPr wrap="square" lIns="0" tIns="0" rIns="0" bIns="0" rtlCol="0" anchor="t"/>
          <a:lstStyle/>
          <a:p>
            <a:pPr marL="0" indent="0" algn="l">
              <a:lnSpc>
                <a:spcPts val="1600"/>
              </a:lnSpc>
              <a:buNone/>
            </a:pPr>
            <a:r>
              <a:rPr lang="en-US" sz="1000" dirty="0">
                <a:solidFill>
                  <a:srgbClr val="151617"/>
                </a:solidFill>
                <a:latin typeface="Inconsolata" pitchFamily="34" charset="0"/>
                <a:ea typeface="Inconsolata" pitchFamily="34" charset="-122"/>
                <a:cs typeface="Inconsolata" pitchFamily="34" charset="-120"/>
              </a:rPr>
              <a:t>Xây dựng module Plagiarism Service bằng Python. Hiện thực thuật toán trích xuất đặc trưng (Feature Extraction).</a:t>
            </a:r>
            <a:endParaRPr lang="en-US" sz="1000" dirty="0"/>
          </a:p>
        </p:txBody>
      </p:sp>
      <p:sp>
        <p:nvSpPr>
          <p:cNvPr id="18" name="Text 16"/>
          <p:cNvSpPr/>
          <p:nvPr/>
        </p:nvSpPr>
        <p:spPr>
          <a:xfrm>
            <a:off x="7967543" y="3240881"/>
            <a:ext cx="5877758"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151617"/>
                </a:solidFill>
                <a:latin typeface="Inconsolata" pitchFamily="34" charset="0"/>
                <a:ea typeface="Inconsolata" pitchFamily="34" charset="-122"/>
                <a:cs typeface="Inconsolata" pitchFamily="34" charset="-120"/>
              </a:rPr>
              <a:t>Source code module Python hoàn chỉnh</a:t>
            </a:r>
            <a:endParaRPr lang="en-US" sz="1000" dirty="0"/>
          </a:p>
        </p:txBody>
      </p:sp>
      <p:sp>
        <p:nvSpPr>
          <p:cNvPr id="19" name="Text 17"/>
          <p:cNvSpPr/>
          <p:nvPr/>
        </p:nvSpPr>
        <p:spPr>
          <a:xfrm>
            <a:off x="7967543" y="3495199"/>
            <a:ext cx="5877758"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151617"/>
                </a:solidFill>
                <a:latin typeface="Inconsolata" pitchFamily="34" charset="0"/>
                <a:ea typeface="Inconsolata" pitchFamily="34" charset="-122"/>
                <a:cs typeface="Inconsolata" pitchFamily="34" charset="-120"/>
              </a:rPr>
              <a:t>API kiểm tra văn bản đơn giản</a:t>
            </a:r>
            <a:endParaRPr lang="en-US" sz="1000" dirty="0"/>
          </a:p>
        </p:txBody>
      </p:sp>
      <p:sp>
        <p:nvSpPr>
          <p:cNvPr id="20" name="Shape 18"/>
          <p:cNvSpPr/>
          <p:nvPr/>
        </p:nvSpPr>
        <p:spPr>
          <a:xfrm>
            <a:off x="6792039" y="3575447"/>
            <a:ext cx="391478" cy="15240"/>
          </a:xfrm>
          <a:prstGeom prst="roundRect">
            <a:avLst>
              <a:gd name="adj" fmla="val 60000"/>
            </a:avLst>
          </a:prstGeom>
          <a:solidFill>
            <a:srgbClr val="151617"/>
          </a:solidFill>
          <a:ln/>
        </p:spPr>
      </p:sp>
      <p:sp>
        <p:nvSpPr>
          <p:cNvPr id="21" name="Shape 19"/>
          <p:cNvSpPr/>
          <p:nvPr/>
        </p:nvSpPr>
        <p:spPr>
          <a:xfrm>
            <a:off x="7168277" y="3436263"/>
            <a:ext cx="293608" cy="293608"/>
          </a:xfrm>
          <a:prstGeom prst="roundRect">
            <a:avLst>
              <a:gd name="adj" fmla="val 3114"/>
            </a:avLst>
          </a:prstGeom>
          <a:solidFill>
            <a:srgbClr val="F8ECE4"/>
          </a:solidFill>
          <a:ln w="7620">
            <a:solidFill>
              <a:srgbClr val="151617"/>
            </a:solidFill>
            <a:prstDash val="solid"/>
          </a:ln>
          <a:effectLst>
            <a:outerShdw dist="11430" dir="2700000" algn="bl" rotWithShape="0">
              <a:srgbClr val="151617">
                <a:alpha val="100000"/>
              </a:srgbClr>
            </a:outerShdw>
          </a:effectLst>
        </p:spPr>
      </p:sp>
      <p:sp>
        <p:nvSpPr>
          <p:cNvPr id="22" name="Text 20"/>
          <p:cNvSpPr/>
          <p:nvPr/>
        </p:nvSpPr>
        <p:spPr>
          <a:xfrm>
            <a:off x="7217212" y="3511530"/>
            <a:ext cx="195739" cy="244673"/>
          </a:xfrm>
          <a:prstGeom prst="rect">
            <a:avLst/>
          </a:prstGeom>
          <a:noFill/>
          <a:ln/>
        </p:spPr>
        <p:txBody>
          <a:bodyPr wrap="none" lIns="0" tIns="0" rIns="0" bIns="0" rtlCol="0" anchor="t"/>
          <a:lstStyle/>
          <a:p>
            <a:pPr marL="0" indent="0" algn="ctr">
              <a:lnSpc>
                <a:spcPts val="1500"/>
              </a:lnSpc>
              <a:buNone/>
            </a:pPr>
            <a:r>
              <a:rPr lang="en-US" sz="1500" b="1" dirty="0">
                <a:solidFill>
                  <a:srgbClr val="151617"/>
                </a:solidFill>
                <a:latin typeface="Montserrat Black" pitchFamily="34" charset="0"/>
                <a:ea typeface="Montserrat Black" pitchFamily="34" charset="-122"/>
                <a:cs typeface="Montserrat Black" pitchFamily="34" charset="-120"/>
              </a:rPr>
              <a:t>3</a:t>
            </a:r>
            <a:endParaRPr lang="en-US" sz="1500" dirty="0"/>
          </a:p>
        </p:txBody>
      </p:sp>
      <p:sp>
        <p:nvSpPr>
          <p:cNvPr id="23" name="Text 21"/>
          <p:cNvSpPr/>
          <p:nvPr/>
        </p:nvSpPr>
        <p:spPr>
          <a:xfrm>
            <a:off x="4105751" y="3481030"/>
            <a:ext cx="2556867" cy="203835"/>
          </a:xfrm>
          <a:prstGeom prst="rect">
            <a:avLst/>
          </a:prstGeom>
          <a:noFill/>
          <a:ln/>
        </p:spPr>
        <p:txBody>
          <a:bodyPr wrap="none" lIns="0" tIns="0" rIns="0" bIns="0" rtlCol="0" anchor="t"/>
          <a:lstStyle/>
          <a:p>
            <a:pPr marL="0" indent="0" algn="r">
              <a:lnSpc>
                <a:spcPts val="1600"/>
              </a:lnSpc>
              <a:buNone/>
            </a:pPr>
            <a:r>
              <a:rPr lang="en-US" sz="1600" b="1" dirty="0">
                <a:solidFill>
                  <a:srgbClr val="151617"/>
                </a:solidFill>
                <a:latin typeface="Montserrat Black" pitchFamily="34" charset="0"/>
                <a:ea typeface="Montserrat Black" pitchFamily="34" charset="-122"/>
                <a:cs typeface="Montserrat Black" pitchFamily="34" charset="-120"/>
              </a:rPr>
              <a:t>Tuần 6 - 8: Tích hợp Backend</a:t>
            </a:r>
            <a:endParaRPr lang="en-US" sz="1600" dirty="0"/>
          </a:p>
        </p:txBody>
      </p:sp>
      <p:sp>
        <p:nvSpPr>
          <p:cNvPr id="24" name="Text 22"/>
          <p:cNvSpPr/>
          <p:nvPr/>
        </p:nvSpPr>
        <p:spPr>
          <a:xfrm>
            <a:off x="784979" y="3763089"/>
            <a:ext cx="5877639" cy="417433"/>
          </a:xfrm>
          <a:prstGeom prst="rect">
            <a:avLst/>
          </a:prstGeom>
          <a:noFill/>
          <a:ln/>
        </p:spPr>
        <p:txBody>
          <a:bodyPr wrap="square" lIns="0" tIns="0" rIns="0" bIns="0" rtlCol="0" anchor="t"/>
          <a:lstStyle/>
          <a:p>
            <a:pPr marL="0" indent="0" algn="r">
              <a:lnSpc>
                <a:spcPts val="1600"/>
              </a:lnSpc>
              <a:buNone/>
            </a:pPr>
            <a:r>
              <a:rPr lang="en-US" sz="1000" dirty="0">
                <a:solidFill>
                  <a:srgbClr val="151617"/>
                </a:solidFill>
                <a:latin typeface="Inconsolata" pitchFamily="34" charset="0"/>
                <a:ea typeface="Inconsolata" pitchFamily="34" charset="-122"/>
                <a:cs typeface="Inconsolata" pitchFamily="34" charset="-120"/>
              </a:rPr>
              <a:t>Kết nối dịch vụ Golang (Thesis Service) với Python Service qua gRPC. Cấu hình BullMQ/Redis để xử lý hàng đợi file lớn.</a:t>
            </a:r>
            <a:endParaRPr lang="en-US" sz="1000" dirty="0"/>
          </a:p>
        </p:txBody>
      </p:sp>
      <p:sp>
        <p:nvSpPr>
          <p:cNvPr id="25" name="Text 23"/>
          <p:cNvSpPr/>
          <p:nvPr/>
        </p:nvSpPr>
        <p:spPr>
          <a:xfrm>
            <a:off x="784979" y="4258747"/>
            <a:ext cx="5877639"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151617"/>
                </a:solidFill>
                <a:latin typeface="Inconsolata" pitchFamily="34" charset="0"/>
                <a:ea typeface="Inconsolata" pitchFamily="34" charset="-122"/>
                <a:cs typeface="Inconsolata" pitchFamily="34" charset="-120"/>
              </a:rPr>
              <a:t>Luồng tích hợp hoàn chỉnh: Nộp bài -&gt; Kiểm tra AI -&gt; Trả kết quả</a:t>
            </a:r>
            <a:endParaRPr lang="en-US" sz="1000" dirty="0"/>
          </a:p>
        </p:txBody>
      </p:sp>
      <p:sp>
        <p:nvSpPr>
          <p:cNvPr id="26" name="Shape 24"/>
          <p:cNvSpPr/>
          <p:nvPr/>
        </p:nvSpPr>
        <p:spPr>
          <a:xfrm>
            <a:off x="7446645" y="4348758"/>
            <a:ext cx="391478" cy="15240"/>
          </a:xfrm>
          <a:prstGeom prst="roundRect">
            <a:avLst>
              <a:gd name="adj" fmla="val 60000"/>
            </a:avLst>
          </a:prstGeom>
          <a:solidFill>
            <a:srgbClr val="151617"/>
          </a:solidFill>
          <a:ln/>
        </p:spPr>
      </p:sp>
      <p:sp>
        <p:nvSpPr>
          <p:cNvPr id="27" name="Shape 25"/>
          <p:cNvSpPr/>
          <p:nvPr/>
        </p:nvSpPr>
        <p:spPr>
          <a:xfrm>
            <a:off x="7168277" y="4209574"/>
            <a:ext cx="293608" cy="293608"/>
          </a:xfrm>
          <a:prstGeom prst="roundRect">
            <a:avLst>
              <a:gd name="adj" fmla="val 3114"/>
            </a:avLst>
          </a:prstGeom>
          <a:solidFill>
            <a:srgbClr val="F8ECE4"/>
          </a:solidFill>
          <a:ln w="7620">
            <a:solidFill>
              <a:srgbClr val="151617"/>
            </a:solidFill>
            <a:prstDash val="solid"/>
          </a:ln>
          <a:effectLst>
            <a:outerShdw dist="11430" dir="2700000" algn="bl" rotWithShape="0">
              <a:srgbClr val="151617">
                <a:alpha val="100000"/>
              </a:srgbClr>
            </a:outerShdw>
          </a:effectLst>
        </p:spPr>
      </p:sp>
      <p:sp>
        <p:nvSpPr>
          <p:cNvPr id="28" name="Text 26"/>
          <p:cNvSpPr/>
          <p:nvPr/>
        </p:nvSpPr>
        <p:spPr>
          <a:xfrm>
            <a:off x="7217212" y="4284841"/>
            <a:ext cx="195739" cy="244673"/>
          </a:xfrm>
          <a:prstGeom prst="rect">
            <a:avLst/>
          </a:prstGeom>
          <a:noFill/>
          <a:ln/>
        </p:spPr>
        <p:txBody>
          <a:bodyPr wrap="none" lIns="0" tIns="0" rIns="0" bIns="0" rtlCol="0" anchor="t"/>
          <a:lstStyle/>
          <a:p>
            <a:pPr marL="0" indent="0" algn="ctr">
              <a:lnSpc>
                <a:spcPts val="1500"/>
              </a:lnSpc>
              <a:buNone/>
            </a:pPr>
            <a:r>
              <a:rPr lang="en-US" sz="1500" b="1" dirty="0">
                <a:solidFill>
                  <a:srgbClr val="151617"/>
                </a:solidFill>
                <a:latin typeface="Montserrat Black" pitchFamily="34" charset="0"/>
                <a:ea typeface="Montserrat Black" pitchFamily="34" charset="-122"/>
                <a:cs typeface="Montserrat Black" pitchFamily="34" charset="-120"/>
              </a:rPr>
              <a:t>4</a:t>
            </a:r>
            <a:endParaRPr lang="en-US" sz="1500" dirty="0"/>
          </a:p>
        </p:txBody>
      </p:sp>
      <p:sp>
        <p:nvSpPr>
          <p:cNvPr id="29" name="Text 27"/>
          <p:cNvSpPr/>
          <p:nvPr/>
        </p:nvSpPr>
        <p:spPr>
          <a:xfrm>
            <a:off x="7967543" y="4254341"/>
            <a:ext cx="3735348" cy="203835"/>
          </a:xfrm>
          <a:prstGeom prst="rect">
            <a:avLst/>
          </a:prstGeom>
          <a:noFill/>
          <a:ln/>
        </p:spPr>
        <p:txBody>
          <a:bodyPr wrap="none" lIns="0" tIns="0" rIns="0" bIns="0" rtlCol="0" anchor="t"/>
          <a:lstStyle/>
          <a:p>
            <a:pPr marL="0" indent="0" algn="l">
              <a:lnSpc>
                <a:spcPts val="1600"/>
              </a:lnSpc>
              <a:buNone/>
            </a:pPr>
            <a:r>
              <a:rPr lang="en-US" sz="1600" b="1" dirty="0">
                <a:solidFill>
                  <a:srgbClr val="151617"/>
                </a:solidFill>
                <a:latin typeface="Montserrat Black" pitchFamily="34" charset="0"/>
                <a:ea typeface="Montserrat Black" pitchFamily="34" charset="-122"/>
                <a:cs typeface="Montserrat Black" pitchFamily="34" charset="-120"/>
              </a:rPr>
              <a:t>Tuần 9 - 10</a:t>
            </a:r>
            <a:r>
              <a:rPr lang="en-US" sz="1600" b="1">
                <a:solidFill>
                  <a:srgbClr val="151617"/>
                </a:solidFill>
                <a:latin typeface="Montserrat Black" pitchFamily="34" charset="0"/>
                <a:ea typeface="Montserrat Black" pitchFamily="34" charset="-122"/>
                <a:cs typeface="Montserrat Black" pitchFamily="34" charset="-120"/>
              </a:rPr>
              <a:t>: Phát triển Giao </a:t>
            </a:r>
            <a:r>
              <a:rPr lang="en-US" sz="1600" b="1" dirty="0">
                <a:solidFill>
                  <a:srgbClr val="151617"/>
                </a:solidFill>
                <a:latin typeface="Montserrat Black" pitchFamily="34" charset="0"/>
                <a:ea typeface="Montserrat Black" pitchFamily="34" charset="-122"/>
                <a:cs typeface="Montserrat Black" pitchFamily="34" charset="-120"/>
              </a:rPr>
              <a:t>diện &amp; Báo cáo</a:t>
            </a:r>
            <a:endParaRPr lang="en-US" sz="1600" dirty="0"/>
          </a:p>
        </p:txBody>
      </p:sp>
      <p:sp>
        <p:nvSpPr>
          <p:cNvPr id="30" name="Text 28"/>
          <p:cNvSpPr/>
          <p:nvPr/>
        </p:nvSpPr>
        <p:spPr>
          <a:xfrm>
            <a:off x="7967543" y="4536400"/>
            <a:ext cx="5877758" cy="417433"/>
          </a:xfrm>
          <a:prstGeom prst="rect">
            <a:avLst/>
          </a:prstGeom>
          <a:noFill/>
          <a:ln/>
        </p:spPr>
        <p:txBody>
          <a:bodyPr wrap="square" lIns="0" tIns="0" rIns="0" bIns="0" rtlCol="0" anchor="t"/>
          <a:lstStyle/>
          <a:p>
            <a:pPr marL="0" indent="0" algn="l">
              <a:lnSpc>
                <a:spcPts val="1600"/>
              </a:lnSpc>
              <a:buNone/>
            </a:pPr>
            <a:r>
              <a:rPr lang="en-US" sz="1000" dirty="0">
                <a:solidFill>
                  <a:srgbClr val="151617"/>
                </a:solidFill>
                <a:latin typeface="Inconsolata" pitchFamily="34" charset="0"/>
                <a:ea typeface="Inconsolata" pitchFamily="34" charset="-122"/>
                <a:cs typeface="Inconsolata" pitchFamily="34" charset="-120"/>
              </a:rPr>
              <a:t>Thiết kế UI hiển thị phần trăm trùng lặp và tô màu đoạn văn trùng. Xây dựng chức năng xuất báo cáo đạo văn PDF.</a:t>
            </a:r>
            <a:endParaRPr lang="en-US" sz="1000" dirty="0"/>
          </a:p>
        </p:txBody>
      </p:sp>
      <p:sp>
        <p:nvSpPr>
          <p:cNvPr id="31" name="Text 29"/>
          <p:cNvSpPr/>
          <p:nvPr/>
        </p:nvSpPr>
        <p:spPr>
          <a:xfrm>
            <a:off x="7967543" y="5032058"/>
            <a:ext cx="5877758"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151617"/>
                </a:solidFill>
                <a:latin typeface="Inconsolata" pitchFamily="34" charset="0"/>
                <a:ea typeface="Inconsolata" pitchFamily="34" charset="-122"/>
                <a:cs typeface="Inconsolata" pitchFamily="34" charset="-120"/>
              </a:rPr>
              <a:t>Màn hình "Kết quả kiểm tra đạo văn" thân thiện</a:t>
            </a:r>
            <a:endParaRPr lang="en-US" sz="1000" dirty="0"/>
          </a:p>
        </p:txBody>
      </p:sp>
      <p:sp>
        <p:nvSpPr>
          <p:cNvPr id="32" name="Shape 30"/>
          <p:cNvSpPr/>
          <p:nvPr/>
        </p:nvSpPr>
        <p:spPr>
          <a:xfrm>
            <a:off x="6792039" y="5023723"/>
            <a:ext cx="391478" cy="15240"/>
          </a:xfrm>
          <a:prstGeom prst="roundRect">
            <a:avLst>
              <a:gd name="adj" fmla="val 60000"/>
            </a:avLst>
          </a:prstGeom>
          <a:solidFill>
            <a:srgbClr val="151617"/>
          </a:solidFill>
          <a:ln/>
        </p:spPr>
      </p:sp>
      <p:sp>
        <p:nvSpPr>
          <p:cNvPr id="33" name="Shape 31"/>
          <p:cNvSpPr/>
          <p:nvPr/>
        </p:nvSpPr>
        <p:spPr>
          <a:xfrm>
            <a:off x="7168277" y="4843899"/>
            <a:ext cx="293608" cy="293608"/>
          </a:xfrm>
          <a:prstGeom prst="roundRect">
            <a:avLst>
              <a:gd name="adj" fmla="val 3114"/>
            </a:avLst>
          </a:prstGeom>
          <a:solidFill>
            <a:srgbClr val="F8ECE4"/>
          </a:solidFill>
          <a:ln w="7620">
            <a:solidFill>
              <a:srgbClr val="151617"/>
            </a:solidFill>
            <a:prstDash val="solid"/>
          </a:ln>
          <a:effectLst>
            <a:outerShdw dist="11430" dir="2700000" algn="bl" rotWithShape="0">
              <a:srgbClr val="151617">
                <a:alpha val="100000"/>
              </a:srgbClr>
            </a:outerShdw>
          </a:effectLst>
        </p:spPr>
      </p:sp>
      <p:sp>
        <p:nvSpPr>
          <p:cNvPr id="34" name="Text 32"/>
          <p:cNvSpPr/>
          <p:nvPr/>
        </p:nvSpPr>
        <p:spPr>
          <a:xfrm>
            <a:off x="7217212" y="4909006"/>
            <a:ext cx="195739" cy="244673"/>
          </a:xfrm>
          <a:prstGeom prst="rect">
            <a:avLst/>
          </a:prstGeom>
          <a:noFill/>
          <a:ln/>
        </p:spPr>
        <p:txBody>
          <a:bodyPr wrap="none" lIns="0" tIns="0" rIns="0" bIns="0" rtlCol="0" anchor="t"/>
          <a:lstStyle/>
          <a:p>
            <a:pPr marL="0" indent="0" algn="ctr">
              <a:lnSpc>
                <a:spcPts val="1500"/>
              </a:lnSpc>
              <a:buNone/>
            </a:pPr>
            <a:r>
              <a:rPr lang="en-US" sz="1500" b="1" dirty="0">
                <a:solidFill>
                  <a:srgbClr val="151617"/>
                </a:solidFill>
                <a:latin typeface="Montserrat Black" pitchFamily="34" charset="0"/>
                <a:ea typeface="Montserrat Black" pitchFamily="34" charset="-122"/>
                <a:cs typeface="Montserrat Black" pitchFamily="34" charset="-120"/>
              </a:rPr>
              <a:t>5</a:t>
            </a:r>
            <a:endParaRPr lang="en-US" sz="1500" dirty="0"/>
          </a:p>
        </p:txBody>
      </p:sp>
      <p:sp>
        <p:nvSpPr>
          <p:cNvPr id="35" name="Text 33"/>
          <p:cNvSpPr/>
          <p:nvPr/>
        </p:nvSpPr>
        <p:spPr>
          <a:xfrm>
            <a:off x="3739396" y="4929307"/>
            <a:ext cx="2923223" cy="203835"/>
          </a:xfrm>
          <a:prstGeom prst="rect">
            <a:avLst/>
          </a:prstGeom>
          <a:noFill/>
          <a:ln/>
        </p:spPr>
        <p:txBody>
          <a:bodyPr wrap="none" lIns="0" tIns="0" rIns="0" bIns="0" rtlCol="0" anchor="t"/>
          <a:lstStyle/>
          <a:p>
            <a:pPr marL="0" indent="0" algn="r">
              <a:lnSpc>
                <a:spcPts val="1600"/>
              </a:lnSpc>
              <a:buNone/>
            </a:pPr>
            <a:r>
              <a:rPr lang="en-US" sz="1600" b="1" dirty="0">
                <a:solidFill>
                  <a:srgbClr val="151617"/>
                </a:solidFill>
                <a:latin typeface="Montserrat Black" pitchFamily="34" charset="0"/>
                <a:ea typeface="Montserrat Black" pitchFamily="34" charset="-122"/>
                <a:cs typeface="Montserrat Black" pitchFamily="34" charset="-120"/>
              </a:rPr>
              <a:t>Tuần 11 - 12: Tối ưu hóa &amp; Mở rộng</a:t>
            </a:r>
            <a:endParaRPr lang="en-US" sz="1600" dirty="0"/>
          </a:p>
        </p:txBody>
      </p:sp>
      <p:sp>
        <p:nvSpPr>
          <p:cNvPr id="36" name="Text 34"/>
          <p:cNvSpPr/>
          <p:nvPr/>
        </p:nvSpPr>
        <p:spPr>
          <a:xfrm>
            <a:off x="784979" y="5211366"/>
            <a:ext cx="5877639" cy="417433"/>
          </a:xfrm>
          <a:prstGeom prst="rect">
            <a:avLst/>
          </a:prstGeom>
          <a:noFill/>
          <a:ln/>
        </p:spPr>
        <p:txBody>
          <a:bodyPr wrap="square" lIns="0" tIns="0" rIns="0" bIns="0" rtlCol="0" anchor="t"/>
          <a:lstStyle/>
          <a:p>
            <a:pPr marL="0" indent="0" algn="r">
              <a:lnSpc>
                <a:spcPts val="1600"/>
              </a:lnSpc>
              <a:buNone/>
            </a:pPr>
            <a:r>
              <a:rPr lang="en-US" sz="1000" dirty="0">
                <a:solidFill>
                  <a:srgbClr val="151617"/>
                </a:solidFill>
                <a:latin typeface="Inconsolata" pitchFamily="34" charset="0"/>
                <a:ea typeface="Inconsolata" pitchFamily="34" charset="-122"/>
                <a:cs typeface="Inconsolata" pitchFamily="34" charset="-120"/>
              </a:rPr>
              <a:t>Tối ưu tốc độ xử lý (Caching kết quả kiểm tra). Cấu hình tham số động cho các Khoa khác (Multi-tenancy).</a:t>
            </a:r>
            <a:endParaRPr lang="en-US" sz="1000" dirty="0"/>
          </a:p>
        </p:txBody>
      </p:sp>
      <p:sp>
        <p:nvSpPr>
          <p:cNvPr id="37" name="Text 35"/>
          <p:cNvSpPr/>
          <p:nvPr/>
        </p:nvSpPr>
        <p:spPr>
          <a:xfrm>
            <a:off x="784979" y="5707023"/>
            <a:ext cx="5877639"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151617"/>
                </a:solidFill>
                <a:latin typeface="Inconsolata" pitchFamily="34" charset="0"/>
                <a:ea typeface="Inconsolata" pitchFamily="34" charset="-122"/>
                <a:cs typeface="Inconsolata" pitchFamily="34" charset="-120"/>
              </a:rPr>
              <a:t>Hệ thống chạy ổn định, xử lý tốt các file lớn</a:t>
            </a:r>
            <a:endParaRPr lang="en-US" sz="1000" dirty="0"/>
          </a:p>
        </p:txBody>
      </p:sp>
      <p:sp>
        <p:nvSpPr>
          <p:cNvPr id="38" name="Text 36"/>
          <p:cNvSpPr/>
          <p:nvPr/>
        </p:nvSpPr>
        <p:spPr>
          <a:xfrm>
            <a:off x="784979" y="5961340"/>
            <a:ext cx="5877639"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151617"/>
                </a:solidFill>
                <a:latin typeface="Inconsolata" pitchFamily="34" charset="0"/>
                <a:ea typeface="Inconsolata" pitchFamily="34" charset="-122"/>
                <a:cs typeface="Inconsolata" pitchFamily="34" charset="-120"/>
              </a:rPr>
              <a:t>Demo cấu hình đa khoa thành công</a:t>
            </a:r>
            <a:endParaRPr lang="en-US" sz="1000" dirty="0"/>
          </a:p>
        </p:txBody>
      </p:sp>
      <p:sp>
        <p:nvSpPr>
          <p:cNvPr id="39" name="Shape 37"/>
          <p:cNvSpPr/>
          <p:nvPr/>
        </p:nvSpPr>
        <p:spPr>
          <a:xfrm>
            <a:off x="7446645" y="5796915"/>
            <a:ext cx="391478" cy="15240"/>
          </a:xfrm>
          <a:prstGeom prst="roundRect">
            <a:avLst>
              <a:gd name="adj" fmla="val 60000"/>
            </a:avLst>
          </a:prstGeom>
          <a:solidFill>
            <a:srgbClr val="151617"/>
          </a:solidFill>
          <a:ln/>
        </p:spPr>
      </p:sp>
      <p:sp>
        <p:nvSpPr>
          <p:cNvPr id="40" name="Shape 38"/>
          <p:cNvSpPr/>
          <p:nvPr/>
        </p:nvSpPr>
        <p:spPr>
          <a:xfrm>
            <a:off x="7168277" y="5617091"/>
            <a:ext cx="293608" cy="293608"/>
          </a:xfrm>
          <a:prstGeom prst="roundRect">
            <a:avLst>
              <a:gd name="adj" fmla="val 3114"/>
            </a:avLst>
          </a:prstGeom>
          <a:solidFill>
            <a:srgbClr val="F8ECE4"/>
          </a:solidFill>
          <a:ln w="7620">
            <a:solidFill>
              <a:srgbClr val="151617"/>
            </a:solidFill>
            <a:prstDash val="solid"/>
          </a:ln>
          <a:effectLst>
            <a:outerShdw dist="11430" dir="2700000" algn="bl" rotWithShape="0">
              <a:srgbClr val="151617">
                <a:alpha val="100000"/>
              </a:srgbClr>
            </a:outerShdw>
          </a:effectLst>
        </p:spPr>
      </p:sp>
      <p:sp>
        <p:nvSpPr>
          <p:cNvPr id="41" name="Text 39"/>
          <p:cNvSpPr/>
          <p:nvPr/>
        </p:nvSpPr>
        <p:spPr>
          <a:xfrm>
            <a:off x="7217212" y="5682198"/>
            <a:ext cx="195739" cy="244673"/>
          </a:xfrm>
          <a:prstGeom prst="rect">
            <a:avLst/>
          </a:prstGeom>
          <a:noFill/>
          <a:ln/>
        </p:spPr>
        <p:txBody>
          <a:bodyPr wrap="none" lIns="0" tIns="0" rIns="0" bIns="0" rtlCol="0" anchor="t"/>
          <a:lstStyle/>
          <a:p>
            <a:pPr marL="0" indent="0" algn="ctr">
              <a:lnSpc>
                <a:spcPts val="1500"/>
              </a:lnSpc>
              <a:buNone/>
            </a:pPr>
            <a:r>
              <a:rPr lang="en-US" sz="1500" b="1" dirty="0">
                <a:solidFill>
                  <a:srgbClr val="151617"/>
                </a:solidFill>
                <a:latin typeface="Montserrat Black" pitchFamily="34" charset="0"/>
                <a:ea typeface="Montserrat Black" pitchFamily="34" charset="-122"/>
                <a:cs typeface="Montserrat Black" pitchFamily="34" charset="-120"/>
              </a:rPr>
              <a:t>6</a:t>
            </a:r>
            <a:endParaRPr lang="en-US" sz="1500" dirty="0"/>
          </a:p>
        </p:txBody>
      </p:sp>
      <p:sp>
        <p:nvSpPr>
          <p:cNvPr id="42" name="Text 40"/>
          <p:cNvSpPr/>
          <p:nvPr/>
        </p:nvSpPr>
        <p:spPr>
          <a:xfrm>
            <a:off x="7967543" y="5702498"/>
            <a:ext cx="2448163" cy="203835"/>
          </a:xfrm>
          <a:prstGeom prst="rect">
            <a:avLst/>
          </a:prstGeom>
          <a:noFill/>
          <a:ln/>
        </p:spPr>
        <p:txBody>
          <a:bodyPr wrap="none" lIns="0" tIns="0" rIns="0" bIns="0" rtlCol="0" anchor="t"/>
          <a:lstStyle/>
          <a:p>
            <a:pPr marL="0" indent="0" algn="l">
              <a:lnSpc>
                <a:spcPts val="1600"/>
              </a:lnSpc>
              <a:buNone/>
            </a:pPr>
            <a:r>
              <a:rPr lang="en-US" sz="1600" b="1" dirty="0">
                <a:solidFill>
                  <a:srgbClr val="151617"/>
                </a:solidFill>
                <a:latin typeface="Montserrat Black" pitchFamily="34" charset="0"/>
                <a:ea typeface="Montserrat Black" pitchFamily="34" charset="-122"/>
                <a:cs typeface="Montserrat Black" pitchFamily="34" charset="-120"/>
              </a:rPr>
              <a:t>Tuần 13: Kiểm thử toàn diện</a:t>
            </a:r>
            <a:endParaRPr lang="en-US" sz="1600" dirty="0"/>
          </a:p>
        </p:txBody>
      </p:sp>
      <p:sp>
        <p:nvSpPr>
          <p:cNvPr id="43" name="Text 41"/>
          <p:cNvSpPr/>
          <p:nvPr/>
        </p:nvSpPr>
        <p:spPr>
          <a:xfrm>
            <a:off x="7967543" y="5984558"/>
            <a:ext cx="5877758" cy="417433"/>
          </a:xfrm>
          <a:prstGeom prst="rect">
            <a:avLst/>
          </a:prstGeom>
          <a:noFill/>
          <a:ln/>
        </p:spPr>
        <p:txBody>
          <a:bodyPr wrap="square" lIns="0" tIns="0" rIns="0" bIns="0" rtlCol="0" anchor="t"/>
          <a:lstStyle/>
          <a:p>
            <a:pPr marL="0" indent="0" algn="l">
              <a:lnSpc>
                <a:spcPts val="1600"/>
              </a:lnSpc>
              <a:buNone/>
            </a:pPr>
            <a:r>
              <a:rPr lang="en-US" sz="1000" dirty="0">
                <a:solidFill>
                  <a:srgbClr val="151617"/>
                </a:solidFill>
                <a:latin typeface="Inconsolata" pitchFamily="34" charset="0"/>
                <a:ea typeface="Inconsolata" pitchFamily="34" charset="-122"/>
                <a:cs typeface="Inconsolata" pitchFamily="34" charset="-120"/>
              </a:rPr>
              <a:t>Thực hiện User Acceptance Testing (UAT) với dữ liệu thực tế. Khắc phục các lỗi còn tồn đọng.</a:t>
            </a:r>
            <a:endParaRPr lang="en-US" sz="1000" dirty="0"/>
          </a:p>
        </p:txBody>
      </p:sp>
      <p:sp>
        <p:nvSpPr>
          <p:cNvPr id="44" name="Text 42"/>
          <p:cNvSpPr/>
          <p:nvPr/>
        </p:nvSpPr>
        <p:spPr>
          <a:xfrm>
            <a:off x="7967543" y="6480215"/>
            <a:ext cx="5877758"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151617"/>
                </a:solidFill>
                <a:latin typeface="Inconsolata" pitchFamily="34" charset="0"/>
                <a:ea typeface="Inconsolata" pitchFamily="34" charset="-122"/>
                <a:cs typeface="Inconsolata" pitchFamily="34" charset="-120"/>
              </a:rPr>
              <a:t>Bảng kết quả kiểm thử chi tiết</a:t>
            </a:r>
            <a:endParaRPr lang="en-US" sz="1000" dirty="0"/>
          </a:p>
        </p:txBody>
      </p:sp>
      <p:sp>
        <p:nvSpPr>
          <p:cNvPr id="45" name="Text 43"/>
          <p:cNvSpPr/>
          <p:nvPr/>
        </p:nvSpPr>
        <p:spPr>
          <a:xfrm>
            <a:off x="7967543" y="6734532"/>
            <a:ext cx="5877758"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151617"/>
                </a:solidFill>
                <a:latin typeface="Inconsolata" pitchFamily="34" charset="0"/>
                <a:ea typeface="Inconsolata" pitchFamily="34" charset="-122"/>
                <a:cs typeface="Inconsolata" pitchFamily="34" charset="-120"/>
              </a:rPr>
              <a:t>Hệ thống hoàn chỉnh (Release Candidate)</a:t>
            </a:r>
            <a:endParaRPr lang="en-US" sz="1000" dirty="0"/>
          </a:p>
        </p:txBody>
      </p:sp>
      <p:sp>
        <p:nvSpPr>
          <p:cNvPr id="46" name="Shape 44"/>
          <p:cNvSpPr/>
          <p:nvPr/>
        </p:nvSpPr>
        <p:spPr>
          <a:xfrm>
            <a:off x="6792039" y="6570226"/>
            <a:ext cx="391478" cy="15240"/>
          </a:xfrm>
          <a:prstGeom prst="roundRect">
            <a:avLst>
              <a:gd name="adj" fmla="val 60000"/>
            </a:avLst>
          </a:prstGeom>
          <a:solidFill>
            <a:srgbClr val="151617"/>
          </a:solidFill>
          <a:ln/>
        </p:spPr>
      </p:sp>
      <p:sp>
        <p:nvSpPr>
          <p:cNvPr id="47" name="Shape 45"/>
          <p:cNvSpPr/>
          <p:nvPr/>
        </p:nvSpPr>
        <p:spPr>
          <a:xfrm>
            <a:off x="7168277" y="6431042"/>
            <a:ext cx="293608" cy="293608"/>
          </a:xfrm>
          <a:prstGeom prst="roundRect">
            <a:avLst>
              <a:gd name="adj" fmla="val 3114"/>
            </a:avLst>
          </a:prstGeom>
          <a:solidFill>
            <a:srgbClr val="F8ECE4"/>
          </a:solidFill>
          <a:ln w="7620">
            <a:solidFill>
              <a:srgbClr val="151617"/>
            </a:solidFill>
            <a:prstDash val="solid"/>
          </a:ln>
          <a:effectLst>
            <a:outerShdw dist="11430" dir="2700000" algn="bl" rotWithShape="0">
              <a:srgbClr val="151617">
                <a:alpha val="100000"/>
              </a:srgbClr>
            </a:outerShdw>
          </a:effectLst>
        </p:spPr>
      </p:sp>
      <p:sp>
        <p:nvSpPr>
          <p:cNvPr id="48" name="Text 46"/>
          <p:cNvSpPr/>
          <p:nvPr/>
        </p:nvSpPr>
        <p:spPr>
          <a:xfrm>
            <a:off x="7237532" y="6506309"/>
            <a:ext cx="195739" cy="244673"/>
          </a:xfrm>
          <a:prstGeom prst="rect">
            <a:avLst/>
          </a:prstGeom>
          <a:noFill/>
          <a:ln/>
        </p:spPr>
        <p:txBody>
          <a:bodyPr wrap="none" lIns="0" tIns="0" rIns="0" bIns="0" rtlCol="0" anchor="t"/>
          <a:lstStyle/>
          <a:p>
            <a:pPr marL="0" indent="0" algn="ctr">
              <a:lnSpc>
                <a:spcPts val="1500"/>
              </a:lnSpc>
              <a:buNone/>
            </a:pPr>
            <a:r>
              <a:rPr lang="en-US" sz="1500" b="1" dirty="0">
                <a:solidFill>
                  <a:srgbClr val="151617"/>
                </a:solidFill>
                <a:latin typeface="Montserrat Black" pitchFamily="34" charset="0"/>
                <a:ea typeface="Montserrat Black" pitchFamily="34" charset="-122"/>
                <a:cs typeface="Montserrat Black" pitchFamily="34" charset="-120"/>
              </a:rPr>
              <a:t>7</a:t>
            </a:r>
            <a:endParaRPr lang="en-US" sz="1500" dirty="0"/>
          </a:p>
        </p:txBody>
      </p:sp>
      <p:sp>
        <p:nvSpPr>
          <p:cNvPr id="49" name="Text 47"/>
          <p:cNvSpPr/>
          <p:nvPr/>
        </p:nvSpPr>
        <p:spPr>
          <a:xfrm>
            <a:off x="3958114" y="6475809"/>
            <a:ext cx="2704505" cy="203835"/>
          </a:xfrm>
          <a:prstGeom prst="rect">
            <a:avLst/>
          </a:prstGeom>
          <a:noFill/>
          <a:ln/>
        </p:spPr>
        <p:txBody>
          <a:bodyPr wrap="none" lIns="0" tIns="0" rIns="0" bIns="0" rtlCol="0" anchor="t"/>
          <a:lstStyle/>
          <a:p>
            <a:pPr marL="0" indent="0" algn="r">
              <a:lnSpc>
                <a:spcPts val="1600"/>
              </a:lnSpc>
              <a:buNone/>
            </a:pPr>
            <a:r>
              <a:rPr lang="en-US" sz="1600" b="1" dirty="0">
                <a:solidFill>
                  <a:srgbClr val="151617"/>
                </a:solidFill>
                <a:latin typeface="Montserrat Black" pitchFamily="34" charset="0"/>
                <a:ea typeface="Montserrat Black" pitchFamily="34" charset="-122"/>
                <a:cs typeface="Montserrat Black" pitchFamily="34" charset="-120"/>
              </a:rPr>
              <a:t>Tuần 14 - 15: Tổng kết &amp; Bảo vệ</a:t>
            </a:r>
            <a:endParaRPr lang="en-US" sz="1600" dirty="0"/>
          </a:p>
        </p:txBody>
      </p:sp>
      <p:sp>
        <p:nvSpPr>
          <p:cNvPr id="50" name="Text 48"/>
          <p:cNvSpPr/>
          <p:nvPr/>
        </p:nvSpPr>
        <p:spPr>
          <a:xfrm>
            <a:off x="784979" y="6757868"/>
            <a:ext cx="5877639" cy="208717"/>
          </a:xfrm>
          <a:prstGeom prst="rect">
            <a:avLst/>
          </a:prstGeom>
          <a:noFill/>
          <a:ln/>
        </p:spPr>
        <p:txBody>
          <a:bodyPr wrap="none" lIns="0" tIns="0" rIns="0" bIns="0" rtlCol="0" anchor="t"/>
          <a:lstStyle/>
          <a:p>
            <a:pPr marL="0" indent="0" algn="r">
              <a:lnSpc>
                <a:spcPts val="1600"/>
              </a:lnSpc>
              <a:buNone/>
            </a:pPr>
            <a:r>
              <a:rPr lang="en-US" sz="1000" dirty="0">
                <a:solidFill>
                  <a:srgbClr val="151617"/>
                </a:solidFill>
                <a:latin typeface="Inconsolata" pitchFamily="34" charset="0"/>
                <a:ea typeface="Inconsolata" pitchFamily="34" charset="-122"/>
                <a:cs typeface="Inconsolata" pitchFamily="34" charset="-120"/>
              </a:rPr>
              <a:t>Viết báo cáo khóa luận tốt nghiệp. Chuẩn bị slide và buổi demo bảo vệ dự án.</a:t>
            </a:r>
            <a:endParaRPr lang="en-US" sz="1000" dirty="0"/>
          </a:p>
        </p:txBody>
      </p:sp>
      <p:sp>
        <p:nvSpPr>
          <p:cNvPr id="51" name="Text 49"/>
          <p:cNvSpPr/>
          <p:nvPr/>
        </p:nvSpPr>
        <p:spPr>
          <a:xfrm>
            <a:off x="784979" y="7044809"/>
            <a:ext cx="5877639"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151617"/>
                </a:solidFill>
                <a:latin typeface="Inconsolata" pitchFamily="34" charset="0"/>
                <a:ea typeface="Inconsolata" pitchFamily="34" charset="-122"/>
                <a:cs typeface="Inconsolata" pitchFamily="34" charset="-120"/>
              </a:rPr>
              <a:t>Báo cáo LVTN (bản cứng/bản mềm)</a:t>
            </a:r>
            <a:endParaRPr lang="en-US" sz="1000" dirty="0"/>
          </a:p>
        </p:txBody>
      </p:sp>
      <p:sp>
        <p:nvSpPr>
          <p:cNvPr id="52" name="Text 50"/>
          <p:cNvSpPr/>
          <p:nvPr/>
        </p:nvSpPr>
        <p:spPr>
          <a:xfrm>
            <a:off x="784979" y="7299127"/>
            <a:ext cx="5877639" cy="20871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151617"/>
                </a:solidFill>
                <a:latin typeface="Inconsolata" pitchFamily="34" charset="0"/>
                <a:ea typeface="Inconsolata" pitchFamily="34" charset="-122"/>
                <a:cs typeface="Inconsolata" pitchFamily="34" charset="-120"/>
              </a:rPr>
              <a:t>Slide thuyết trình dự án</a:t>
            </a:r>
            <a:endParaRPr lang="en-US" sz="1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1142881" y="2426732"/>
            <a:ext cx="12344400" cy="1543050"/>
          </a:xfrm>
          <a:prstGeom prst="rect">
            <a:avLst/>
          </a:prstGeom>
          <a:noFill/>
          <a:ln/>
        </p:spPr>
        <p:txBody>
          <a:bodyPr wrap="none" lIns="0" tIns="0" rIns="0" bIns="0" rtlCol="0" anchor="t"/>
          <a:lstStyle/>
          <a:p>
            <a:pPr marL="0" indent="0" algn="ctr">
              <a:lnSpc>
                <a:spcPts val="12150"/>
              </a:lnSpc>
              <a:buNone/>
            </a:pPr>
            <a:r>
              <a:rPr lang="en-US" sz="9700" b="1" dirty="0">
                <a:solidFill>
                  <a:srgbClr val="151617"/>
                </a:solidFill>
                <a:latin typeface="Montserrat Black" pitchFamily="34" charset="0"/>
                <a:ea typeface="Montserrat Black" pitchFamily="34" charset="-122"/>
                <a:cs typeface="Montserrat Black" pitchFamily="34" charset="-120"/>
              </a:rPr>
              <a:t>Xin cảm ơn!</a:t>
            </a:r>
            <a:endParaRPr lang="en-US" sz="9700" dirty="0"/>
          </a:p>
        </p:txBody>
      </p:sp>
      <p:sp>
        <p:nvSpPr>
          <p:cNvPr id="3" name="Text 1"/>
          <p:cNvSpPr/>
          <p:nvPr/>
        </p:nvSpPr>
        <p:spPr>
          <a:xfrm>
            <a:off x="784979" y="4340066"/>
            <a:ext cx="13060323" cy="395049"/>
          </a:xfrm>
          <a:prstGeom prst="rect">
            <a:avLst/>
          </a:prstGeom>
          <a:noFill/>
          <a:ln/>
        </p:spPr>
        <p:txBody>
          <a:bodyPr wrap="none" lIns="0" tIns="0" rIns="0" bIns="0" rtlCol="0" anchor="t"/>
          <a:lstStyle/>
          <a:p>
            <a:pPr marL="0" indent="0" algn="ctr">
              <a:lnSpc>
                <a:spcPts val="3100"/>
              </a:lnSpc>
              <a:buNone/>
            </a:pPr>
            <a:r>
              <a:rPr lang="en-US" sz="2000" dirty="0">
                <a:solidFill>
                  <a:srgbClr val="151617"/>
                </a:solidFill>
                <a:latin typeface="Inconsolata" pitchFamily="34" charset="0"/>
                <a:ea typeface="Inconsolata" pitchFamily="34" charset="-122"/>
                <a:cs typeface="Inconsolata" pitchFamily="34" charset="-120"/>
              </a:rPr>
              <a:t>Quý Hội Đồng có câu hỏi nào không?</a:t>
            </a:r>
            <a:endParaRPr lang="en-US" sz="2000" dirty="0"/>
          </a:p>
        </p:txBody>
      </p:sp>
      <p:sp>
        <p:nvSpPr>
          <p:cNvPr id="4" name="Text 2"/>
          <p:cNvSpPr/>
          <p:nvPr/>
        </p:nvSpPr>
        <p:spPr>
          <a:xfrm>
            <a:off x="784979" y="5012769"/>
            <a:ext cx="13060323" cy="790099"/>
          </a:xfrm>
          <a:prstGeom prst="rect">
            <a:avLst/>
          </a:prstGeom>
          <a:noFill/>
          <a:ln/>
        </p:spPr>
        <p:txBody>
          <a:bodyPr wrap="square" lIns="0" tIns="0" rIns="0" bIns="0" rtlCol="0" anchor="t"/>
          <a:lstStyle/>
          <a:p>
            <a:pPr marL="0" indent="0" algn="ctr">
              <a:lnSpc>
                <a:spcPts val="3100"/>
              </a:lnSpc>
              <a:buNone/>
            </a:pPr>
            <a:r>
              <a:rPr lang="en-US" sz="2000" dirty="0">
                <a:solidFill>
                  <a:srgbClr val="151617"/>
                </a:solidFill>
                <a:latin typeface="Inconsolata" pitchFamily="34" charset="0"/>
                <a:ea typeface="Inconsolata" pitchFamily="34" charset="-122"/>
                <a:cs typeface="Inconsolata" pitchFamily="34" charset="-120"/>
              </a:rPr>
              <a:t>Chúng tôi rất cảm kích sự quan tâm của quý vị đến Hệ thống Quản lý Luận văn (TMS</a:t>
            </a:r>
            <a:r>
              <a:rPr lang="en-US" sz="2000">
                <a:solidFill>
                  <a:srgbClr val="151617"/>
                </a:solidFill>
                <a:latin typeface="Inconsolata" pitchFamily="34" charset="0"/>
                <a:ea typeface="Inconsolata" pitchFamily="34" charset="-122"/>
                <a:cs typeface="Inconsolata" pitchFamily="34" charset="-120"/>
              </a:rPr>
              <a:t>). </a:t>
            </a:r>
          </a:p>
          <a:p>
            <a:pPr marL="0" indent="0" algn="ctr">
              <a:lnSpc>
                <a:spcPts val="3100"/>
              </a:lnSpc>
              <a:buNone/>
            </a:pPr>
            <a:r>
              <a:rPr lang="en-US" sz="2000">
                <a:solidFill>
                  <a:srgbClr val="151617"/>
                </a:solidFill>
                <a:latin typeface="Inconsolata" pitchFamily="34" charset="0"/>
                <a:ea typeface="Inconsolata" pitchFamily="34" charset="-122"/>
                <a:cs typeface="Inconsolata" pitchFamily="34" charset="-120"/>
              </a:rPr>
              <a:t>Mọi </a:t>
            </a:r>
            <a:r>
              <a:rPr lang="en-US" sz="2000" dirty="0">
                <a:solidFill>
                  <a:srgbClr val="151617"/>
                </a:solidFill>
                <a:latin typeface="Inconsolata" pitchFamily="34" charset="0"/>
                <a:ea typeface="Inconsolata" pitchFamily="34" charset="-122"/>
                <a:cs typeface="Inconsolata" pitchFamily="34" charset="-120"/>
              </a:rPr>
              <a:t>câu hỏi và đóng góp đều được hoan nghênh!</a:t>
            </a:r>
            <a:endParaRPr lang="en-US" sz="2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5288" y="630793"/>
            <a:ext cx="4492585" cy="561499"/>
          </a:xfrm>
          <a:prstGeom prst="rect">
            <a:avLst/>
          </a:prstGeom>
          <a:noFill/>
          <a:ln/>
        </p:spPr>
        <p:txBody>
          <a:bodyPr wrap="none" lIns="0" tIns="0" rIns="0" bIns="0" rtlCol="0" anchor="t"/>
          <a:lstStyle/>
          <a:p>
            <a:pPr marL="0" indent="0" algn="l">
              <a:lnSpc>
                <a:spcPts val="4400"/>
              </a:lnSpc>
              <a:buNone/>
            </a:pPr>
            <a:r>
              <a:rPr lang="en-US" sz="3500" b="1" dirty="0">
                <a:solidFill>
                  <a:srgbClr val="151617"/>
                </a:solidFill>
                <a:latin typeface="Montserrat Black" pitchFamily="34" charset="0"/>
                <a:ea typeface="Montserrat Black" pitchFamily="34" charset="-122"/>
                <a:cs typeface="Montserrat Black" pitchFamily="34" charset="-120"/>
              </a:rPr>
              <a:t>Mục tiêu của TMS</a:t>
            </a:r>
            <a:endParaRPr lang="en-US" sz="3500" dirty="0"/>
          </a:p>
        </p:txBody>
      </p:sp>
      <p:sp>
        <p:nvSpPr>
          <p:cNvPr id="4" name="Shape 1"/>
          <p:cNvSpPr/>
          <p:nvPr/>
        </p:nvSpPr>
        <p:spPr>
          <a:xfrm>
            <a:off x="6115288" y="1529239"/>
            <a:ext cx="3830836" cy="3277672"/>
          </a:xfrm>
          <a:prstGeom prst="roundRect">
            <a:avLst>
              <a:gd name="adj" fmla="val 279"/>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5" name="Shape 2"/>
          <p:cNvSpPr/>
          <p:nvPr/>
        </p:nvSpPr>
        <p:spPr>
          <a:xfrm>
            <a:off x="6347460" y="1761411"/>
            <a:ext cx="673894" cy="673894"/>
          </a:xfrm>
          <a:prstGeom prst="roundRect">
            <a:avLst>
              <a:gd name="adj" fmla="val 13567543"/>
            </a:avLst>
          </a:prstGeom>
          <a:solidFill>
            <a:srgbClr val="151617"/>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2721" y="1946672"/>
            <a:ext cx="303252" cy="303252"/>
          </a:xfrm>
          <a:prstGeom prst="rect">
            <a:avLst/>
          </a:prstGeom>
        </p:spPr>
      </p:pic>
      <p:sp>
        <p:nvSpPr>
          <p:cNvPr id="7" name="Text 3"/>
          <p:cNvSpPr/>
          <p:nvPr/>
        </p:nvSpPr>
        <p:spPr>
          <a:xfrm>
            <a:off x="6347460" y="2659856"/>
            <a:ext cx="2807851" cy="350877"/>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Quản lý tập trung</a:t>
            </a:r>
            <a:endParaRPr lang="en-US" sz="2200" dirty="0"/>
          </a:p>
        </p:txBody>
      </p:sp>
      <p:sp>
        <p:nvSpPr>
          <p:cNvPr id="8" name="Text 4"/>
          <p:cNvSpPr/>
          <p:nvPr/>
        </p:nvSpPr>
        <p:spPr>
          <a:xfrm>
            <a:off x="6347460" y="3145512"/>
            <a:ext cx="3366492" cy="1078349"/>
          </a:xfrm>
          <a:prstGeom prst="rect">
            <a:avLst/>
          </a:prstGeom>
          <a:noFill/>
          <a:ln/>
        </p:spPr>
        <p:txBody>
          <a:bodyPr wrap="square" lIns="0" tIns="0" rIns="0" bIns="0" rtlCol="0" anchor="t"/>
          <a:lstStyle/>
          <a:p>
            <a:pPr marL="0" indent="0" algn="l">
              <a:lnSpc>
                <a:spcPts val="2800"/>
              </a:lnSpc>
              <a:buNone/>
            </a:pPr>
            <a:r>
              <a:rPr lang="en-US" sz="1750" dirty="0">
                <a:solidFill>
                  <a:srgbClr val="151617"/>
                </a:solidFill>
                <a:latin typeface="Inconsolata" pitchFamily="34" charset="0"/>
                <a:ea typeface="Inconsolata" pitchFamily="34" charset="-122"/>
                <a:cs typeface="Inconsolata" pitchFamily="34" charset="-120"/>
              </a:rPr>
              <a:t>Phân loại và lưu trữ dữ liệu theo mã học kỳ, dễ dàng tra cứu lịch sử.</a:t>
            </a:r>
            <a:endParaRPr lang="en-US" sz="1750" dirty="0"/>
          </a:p>
        </p:txBody>
      </p:sp>
      <p:sp>
        <p:nvSpPr>
          <p:cNvPr id="9" name="Shape 5"/>
          <p:cNvSpPr/>
          <p:nvPr/>
        </p:nvSpPr>
        <p:spPr>
          <a:xfrm>
            <a:off x="10170676" y="1529239"/>
            <a:ext cx="3830836" cy="3277672"/>
          </a:xfrm>
          <a:prstGeom prst="roundRect">
            <a:avLst>
              <a:gd name="adj" fmla="val 279"/>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0" name="Shape 6"/>
          <p:cNvSpPr/>
          <p:nvPr/>
        </p:nvSpPr>
        <p:spPr>
          <a:xfrm>
            <a:off x="10402848" y="1761411"/>
            <a:ext cx="673894" cy="673894"/>
          </a:xfrm>
          <a:prstGeom prst="roundRect">
            <a:avLst>
              <a:gd name="adj" fmla="val 13567543"/>
            </a:avLst>
          </a:prstGeom>
          <a:solidFill>
            <a:srgbClr val="151617"/>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88109" y="1946672"/>
            <a:ext cx="303252" cy="303252"/>
          </a:xfrm>
          <a:prstGeom prst="rect">
            <a:avLst/>
          </a:prstGeom>
        </p:spPr>
      </p:pic>
      <p:sp>
        <p:nvSpPr>
          <p:cNvPr id="12" name="Text 7"/>
          <p:cNvSpPr/>
          <p:nvPr/>
        </p:nvSpPr>
        <p:spPr>
          <a:xfrm>
            <a:off x="10402848" y="2659856"/>
            <a:ext cx="3366492" cy="701754"/>
          </a:xfrm>
          <a:prstGeom prst="rect">
            <a:avLst/>
          </a:prstGeom>
          <a:noFill/>
          <a:ln/>
        </p:spPr>
        <p:txBody>
          <a:bodyPr wrap="squar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Tự động hóa quy trình</a:t>
            </a:r>
            <a:endParaRPr lang="en-US" sz="2200" dirty="0"/>
          </a:p>
        </p:txBody>
      </p:sp>
      <p:sp>
        <p:nvSpPr>
          <p:cNvPr id="13" name="Text 8"/>
          <p:cNvSpPr/>
          <p:nvPr/>
        </p:nvSpPr>
        <p:spPr>
          <a:xfrm>
            <a:off x="10402848" y="3496389"/>
            <a:ext cx="3366492" cy="1078349"/>
          </a:xfrm>
          <a:prstGeom prst="rect">
            <a:avLst/>
          </a:prstGeom>
          <a:noFill/>
          <a:ln/>
        </p:spPr>
        <p:txBody>
          <a:bodyPr wrap="square" lIns="0" tIns="0" rIns="0" bIns="0" rtlCol="0" anchor="t"/>
          <a:lstStyle/>
          <a:p>
            <a:pPr marL="0" indent="0" algn="l">
              <a:lnSpc>
                <a:spcPts val="2800"/>
              </a:lnSpc>
              <a:buNone/>
            </a:pPr>
            <a:r>
              <a:rPr lang="en-US" sz="1750" dirty="0">
                <a:solidFill>
                  <a:srgbClr val="151617"/>
                </a:solidFill>
                <a:latin typeface="Inconsolata" pitchFamily="34" charset="0"/>
                <a:ea typeface="Inconsolata" pitchFamily="34" charset="-122"/>
                <a:cs typeface="Inconsolata" pitchFamily="34" charset="-120"/>
              </a:rPr>
              <a:t>Gửi/duyệt đề tài, gán sinh viên, quản lý nộp báo cáo, đánh giá điểm đa tầng.</a:t>
            </a:r>
            <a:endParaRPr lang="en-US" sz="1750" dirty="0"/>
          </a:p>
        </p:txBody>
      </p:sp>
      <p:sp>
        <p:nvSpPr>
          <p:cNvPr id="14" name="Shape 9"/>
          <p:cNvSpPr/>
          <p:nvPr/>
        </p:nvSpPr>
        <p:spPr>
          <a:xfrm>
            <a:off x="6115288" y="5031462"/>
            <a:ext cx="7886224" cy="2567345"/>
          </a:xfrm>
          <a:prstGeom prst="roundRect">
            <a:avLst>
              <a:gd name="adj" fmla="val 356"/>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5" name="Shape 10"/>
          <p:cNvSpPr/>
          <p:nvPr/>
        </p:nvSpPr>
        <p:spPr>
          <a:xfrm>
            <a:off x="6347460" y="5263634"/>
            <a:ext cx="673894" cy="673894"/>
          </a:xfrm>
          <a:prstGeom prst="roundRect">
            <a:avLst>
              <a:gd name="adj" fmla="val 13567543"/>
            </a:avLst>
          </a:prstGeom>
          <a:solidFill>
            <a:srgbClr val="151617"/>
          </a:solidFill>
          <a:ln/>
        </p:spPr>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32721" y="5448895"/>
            <a:ext cx="303252" cy="303252"/>
          </a:xfrm>
          <a:prstGeom prst="rect">
            <a:avLst/>
          </a:prstGeom>
        </p:spPr>
      </p:pic>
      <p:sp>
        <p:nvSpPr>
          <p:cNvPr id="17" name="Text 11"/>
          <p:cNvSpPr/>
          <p:nvPr/>
        </p:nvSpPr>
        <p:spPr>
          <a:xfrm>
            <a:off x="6347460" y="6162080"/>
            <a:ext cx="3242191" cy="350877"/>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Kiểm soát chất lượng</a:t>
            </a:r>
            <a:endParaRPr lang="en-US" sz="2200" dirty="0"/>
          </a:p>
        </p:txBody>
      </p:sp>
      <p:sp>
        <p:nvSpPr>
          <p:cNvPr id="18" name="Text 12"/>
          <p:cNvSpPr/>
          <p:nvPr/>
        </p:nvSpPr>
        <p:spPr>
          <a:xfrm>
            <a:off x="6347460" y="6647736"/>
            <a:ext cx="7421880" cy="718899"/>
          </a:xfrm>
          <a:prstGeom prst="rect">
            <a:avLst/>
          </a:prstGeom>
          <a:noFill/>
          <a:ln/>
        </p:spPr>
        <p:txBody>
          <a:bodyPr wrap="square" lIns="0" tIns="0" rIns="0" bIns="0" rtlCol="0" anchor="t"/>
          <a:lstStyle/>
          <a:p>
            <a:pPr marL="0" indent="0" algn="l">
              <a:lnSpc>
                <a:spcPts val="2800"/>
              </a:lnSpc>
              <a:buNone/>
            </a:pPr>
            <a:r>
              <a:rPr lang="en-US" sz="1750" dirty="0">
                <a:solidFill>
                  <a:srgbClr val="151617"/>
                </a:solidFill>
                <a:latin typeface="Inconsolata" pitchFamily="34" charset="0"/>
                <a:ea typeface="Inconsolata" pitchFamily="34" charset="-122"/>
                <a:cs typeface="Inconsolata" pitchFamily="34" charset="-120"/>
              </a:rPr>
              <a:t>Cảnh báo chênh lệch điểm, xếp lịch bảo vệ thông minh, lưu trữ hồ sơ điện tử.</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4979" y="652343"/>
            <a:ext cx="4744403" cy="593050"/>
          </a:xfrm>
          <a:prstGeom prst="rect">
            <a:avLst/>
          </a:prstGeom>
          <a:noFill/>
          <a:ln/>
        </p:spPr>
        <p:txBody>
          <a:bodyPr wrap="none" lIns="0" tIns="0" rIns="0" bIns="0" rtlCol="0" anchor="t"/>
          <a:lstStyle/>
          <a:p>
            <a:pPr marL="0" indent="0" algn="l">
              <a:lnSpc>
                <a:spcPts val="4650"/>
              </a:lnSpc>
              <a:buNone/>
            </a:pPr>
            <a:r>
              <a:rPr lang="en-US" sz="3700" b="1" dirty="0">
                <a:solidFill>
                  <a:srgbClr val="151617"/>
                </a:solidFill>
                <a:latin typeface="Montserrat Black" pitchFamily="34" charset="0"/>
                <a:ea typeface="Montserrat Black" pitchFamily="34" charset="-122"/>
                <a:cs typeface="Montserrat Black" pitchFamily="34" charset="-120"/>
              </a:rPr>
              <a:t>Yêu cầu hệ thống</a:t>
            </a:r>
            <a:endParaRPr lang="en-US" sz="3700" dirty="0"/>
          </a:p>
        </p:txBody>
      </p:sp>
      <p:sp>
        <p:nvSpPr>
          <p:cNvPr id="3" name="Text 1"/>
          <p:cNvSpPr/>
          <p:nvPr/>
        </p:nvSpPr>
        <p:spPr>
          <a:xfrm>
            <a:off x="784979" y="1719739"/>
            <a:ext cx="13060323" cy="758904"/>
          </a:xfrm>
          <a:prstGeom prst="rect">
            <a:avLst/>
          </a:prstGeom>
          <a:noFill/>
          <a:ln/>
        </p:spPr>
        <p:txBody>
          <a:bodyPr wrap="square" lIns="0" tIns="0" rIns="0" bIns="0" rtlCol="0" anchor="t"/>
          <a:lstStyle/>
          <a:p>
            <a:pPr marL="0" indent="0" algn="l">
              <a:lnSpc>
                <a:spcPts val="2950"/>
              </a:lnSpc>
              <a:buNone/>
            </a:pPr>
            <a:r>
              <a:rPr lang="en-US" sz="1850" dirty="0">
                <a:solidFill>
                  <a:srgbClr val="151617"/>
                </a:solidFill>
                <a:latin typeface="Inconsolata" pitchFamily="34" charset="0"/>
                <a:ea typeface="Inconsolata" pitchFamily="34" charset="-122"/>
                <a:cs typeface="Inconsolata" pitchFamily="34" charset="-120"/>
              </a:rPr>
              <a:t>Hệ thống Quản lý Luận văn được thiết kế để đáp ứng các yêu cầu chức năng cốt lõi, nhằm tối ưu hóa quy trình quản lý luận văn một cách hiệu quả.</a:t>
            </a:r>
            <a:endParaRPr lang="en-US" sz="1850" dirty="0"/>
          </a:p>
        </p:txBody>
      </p:sp>
      <p:sp>
        <p:nvSpPr>
          <p:cNvPr id="4" name="Shape 2"/>
          <p:cNvSpPr/>
          <p:nvPr/>
        </p:nvSpPr>
        <p:spPr>
          <a:xfrm>
            <a:off x="784979" y="3101221"/>
            <a:ext cx="4195286" cy="2132528"/>
          </a:xfrm>
          <a:prstGeom prst="roundRect">
            <a:avLst>
              <a:gd name="adj" fmla="val 6861"/>
            </a:avLst>
          </a:prstGeom>
          <a:solidFill>
            <a:srgbClr val="F8ECE4"/>
          </a:solidFill>
          <a:ln/>
          <a:effectLst>
            <a:outerShdw dist="21590" dir="2700000" algn="bl" rotWithShape="0">
              <a:srgbClr val="151617">
                <a:alpha val="100000"/>
              </a:srgbClr>
            </a:outerShdw>
          </a:effectLst>
        </p:spPr>
      </p:sp>
      <p:sp>
        <p:nvSpPr>
          <p:cNvPr id="5" name="Shape 3"/>
          <p:cNvSpPr/>
          <p:nvPr/>
        </p:nvSpPr>
        <p:spPr>
          <a:xfrm>
            <a:off x="784979" y="3070741"/>
            <a:ext cx="4195286" cy="121920"/>
          </a:xfrm>
          <a:prstGeom prst="roundRect">
            <a:avLst>
              <a:gd name="adj" fmla="val 7500"/>
            </a:avLst>
          </a:prstGeom>
          <a:solidFill>
            <a:srgbClr val="151617"/>
          </a:solidFill>
          <a:ln/>
        </p:spPr>
      </p:sp>
      <p:sp>
        <p:nvSpPr>
          <p:cNvPr id="6" name="Shape 4"/>
          <p:cNvSpPr/>
          <p:nvPr/>
        </p:nvSpPr>
        <p:spPr>
          <a:xfrm>
            <a:off x="2526804" y="2745462"/>
            <a:ext cx="711637" cy="711637"/>
          </a:xfrm>
          <a:prstGeom prst="roundRect">
            <a:avLst>
              <a:gd name="adj" fmla="val 128492"/>
            </a:avLst>
          </a:prstGeom>
          <a:solidFill>
            <a:srgbClr val="151617"/>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0283" y="2958941"/>
            <a:ext cx="284559" cy="284559"/>
          </a:xfrm>
          <a:prstGeom prst="rect">
            <a:avLst/>
          </a:prstGeom>
        </p:spPr>
      </p:pic>
      <p:sp>
        <p:nvSpPr>
          <p:cNvPr id="8" name="Text 5"/>
          <p:cNvSpPr/>
          <p:nvPr/>
        </p:nvSpPr>
        <p:spPr>
          <a:xfrm>
            <a:off x="1052632" y="3694271"/>
            <a:ext cx="3659981" cy="741283"/>
          </a:xfrm>
          <a:prstGeom prst="rect">
            <a:avLst/>
          </a:prstGeom>
          <a:noFill/>
          <a:ln/>
        </p:spPr>
        <p:txBody>
          <a:bodyPr wrap="square" lIns="0" tIns="0" rIns="0" bIns="0" rtlCol="0" anchor="t"/>
          <a:lstStyle/>
          <a:p>
            <a:pPr marL="0" indent="0" algn="l">
              <a:lnSpc>
                <a:spcPts val="2900"/>
              </a:lnSpc>
              <a:buNone/>
            </a:pPr>
            <a:r>
              <a:rPr lang="en-US" sz="2300" b="1" dirty="0">
                <a:solidFill>
                  <a:srgbClr val="151617"/>
                </a:solidFill>
                <a:latin typeface="Montserrat Black" pitchFamily="34" charset="0"/>
                <a:ea typeface="Montserrat Black" pitchFamily="34" charset="-122"/>
                <a:cs typeface="Montserrat Black" pitchFamily="34" charset="-120"/>
              </a:rPr>
              <a:t>Quản lý Học kỳ &amp; Nhân sự</a:t>
            </a:r>
            <a:endParaRPr lang="en-US" sz="2300" dirty="0"/>
          </a:p>
        </p:txBody>
      </p:sp>
      <p:sp>
        <p:nvSpPr>
          <p:cNvPr id="9" name="Text 6"/>
          <p:cNvSpPr/>
          <p:nvPr/>
        </p:nvSpPr>
        <p:spPr>
          <a:xfrm>
            <a:off x="1052632" y="4577834"/>
            <a:ext cx="3659981" cy="379452"/>
          </a:xfrm>
          <a:prstGeom prst="rect">
            <a:avLst/>
          </a:prstGeom>
          <a:noFill/>
          <a:ln/>
        </p:spPr>
        <p:txBody>
          <a:bodyPr wrap="none" lIns="0" tIns="0" rIns="0" bIns="0" rtlCol="0" anchor="t"/>
          <a:lstStyle/>
          <a:p>
            <a:pPr marL="0" indent="0" algn="l">
              <a:lnSpc>
                <a:spcPts val="2950"/>
              </a:lnSpc>
              <a:buNone/>
            </a:pPr>
            <a:r>
              <a:rPr lang="en-US" sz="1850" dirty="0">
                <a:solidFill>
                  <a:srgbClr val="151617"/>
                </a:solidFill>
                <a:latin typeface="Inconsolata" pitchFamily="34" charset="0"/>
                <a:ea typeface="Inconsolata" pitchFamily="34" charset="-122"/>
                <a:cs typeface="Inconsolata" pitchFamily="34" charset="-120"/>
              </a:rPr>
              <a:t>Nhập liệu từ Excel.</a:t>
            </a:r>
            <a:endParaRPr lang="en-US" sz="1850" dirty="0"/>
          </a:p>
        </p:txBody>
      </p:sp>
      <p:sp>
        <p:nvSpPr>
          <p:cNvPr id="10" name="Shape 7"/>
          <p:cNvSpPr/>
          <p:nvPr/>
        </p:nvSpPr>
        <p:spPr>
          <a:xfrm>
            <a:off x="5217438" y="3101221"/>
            <a:ext cx="4195286" cy="2132528"/>
          </a:xfrm>
          <a:prstGeom prst="roundRect">
            <a:avLst>
              <a:gd name="adj" fmla="val 6861"/>
            </a:avLst>
          </a:prstGeom>
          <a:solidFill>
            <a:srgbClr val="F8ECE4"/>
          </a:solidFill>
          <a:ln/>
          <a:effectLst>
            <a:outerShdw dist="21590" dir="2700000" algn="bl" rotWithShape="0">
              <a:srgbClr val="151617">
                <a:alpha val="100000"/>
              </a:srgbClr>
            </a:outerShdw>
          </a:effectLst>
        </p:spPr>
      </p:sp>
      <p:sp>
        <p:nvSpPr>
          <p:cNvPr id="11" name="Shape 8"/>
          <p:cNvSpPr/>
          <p:nvPr/>
        </p:nvSpPr>
        <p:spPr>
          <a:xfrm>
            <a:off x="5217438" y="3070741"/>
            <a:ext cx="4195286" cy="121920"/>
          </a:xfrm>
          <a:prstGeom prst="roundRect">
            <a:avLst>
              <a:gd name="adj" fmla="val 7500"/>
            </a:avLst>
          </a:prstGeom>
          <a:solidFill>
            <a:srgbClr val="151617"/>
          </a:solidFill>
          <a:ln/>
        </p:spPr>
      </p:sp>
      <p:sp>
        <p:nvSpPr>
          <p:cNvPr id="12" name="Shape 9"/>
          <p:cNvSpPr/>
          <p:nvPr/>
        </p:nvSpPr>
        <p:spPr>
          <a:xfrm>
            <a:off x="6959263" y="2745462"/>
            <a:ext cx="711637" cy="711637"/>
          </a:xfrm>
          <a:prstGeom prst="roundRect">
            <a:avLst>
              <a:gd name="adj" fmla="val 128492"/>
            </a:avLst>
          </a:prstGeom>
          <a:solidFill>
            <a:srgbClr val="151617"/>
          </a:solidFill>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72742" y="2958941"/>
            <a:ext cx="284559" cy="284559"/>
          </a:xfrm>
          <a:prstGeom prst="rect">
            <a:avLst/>
          </a:prstGeom>
        </p:spPr>
      </p:pic>
      <p:sp>
        <p:nvSpPr>
          <p:cNvPr id="14" name="Text 10"/>
          <p:cNvSpPr/>
          <p:nvPr/>
        </p:nvSpPr>
        <p:spPr>
          <a:xfrm>
            <a:off x="5485090" y="3694271"/>
            <a:ext cx="2965252" cy="370642"/>
          </a:xfrm>
          <a:prstGeom prst="rect">
            <a:avLst/>
          </a:prstGeom>
          <a:noFill/>
          <a:ln/>
        </p:spPr>
        <p:txBody>
          <a:bodyPr wrap="none" lIns="0" tIns="0" rIns="0" bIns="0" rtlCol="0" anchor="t"/>
          <a:lstStyle/>
          <a:p>
            <a:pPr marL="0" indent="0" algn="l">
              <a:lnSpc>
                <a:spcPts val="2900"/>
              </a:lnSpc>
              <a:buNone/>
            </a:pPr>
            <a:r>
              <a:rPr lang="en-US" sz="2300" b="1" dirty="0">
                <a:solidFill>
                  <a:srgbClr val="151617"/>
                </a:solidFill>
                <a:latin typeface="Montserrat Black" pitchFamily="34" charset="0"/>
                <a:ea typeface="Montserrat Black" pitchFamily="34" charset="-122"/>
                <a:cs typeface="Montserrat Black" pitchFamily="34" charset="-120"/>
              </a:rPr>
              <a:t>Vòng đời Đề tài</a:t>
            </a:r>
            <a:endParaRPr lang="en-US" sz="2300" dirty="0"/>
          </a:p>
        </p:txBody>
      </p:sp>
      <p:sp>
        <p:nvSpPr>
          <p:cNvPr id="15" name="Text 11"/>
          <p:cNvSpPr/>
          <p:nvPr/>
        </p:nvSpPr>
        <p:spPr>
          <a:xfrm>
            <a:off x="5485090" y="4207192"/>
            <a:ext cx="3659981" cy="758904"/>
          </a:xfrm>
          <a:prstGeom prst="rect">
            <a:avLst/>
          </a:prstGeom>
          <a:noFill/>
          <a:ln/>
        </p:spPr>
        <p:txBody>
          <a:bodyPr wrap="square" lIns="0" tIns="0" rIns="0" bIns="0" rtlCol="0" anchor="t"/>
          <a:lstStyle/>
          <a:p>
            <a:pPr marL="0" indent="0" algn="l">
              <a:lnSpc>
                <a:spcPts val="2950"/>
              </a:lnSpc>
              <a:buNone/>
            </a:pPr>
            <a:r>
              <a:rPr lang="en-US" sz="1850" dirty="0">
                <a:solidFill>
                  <a:srgbClr val="151617"/>
                </a:solidFill>
                <a:latin typeface="Inconsolata" pitchFamily="34" charset="0"/>
                <a:ea typeface="Inconsolata" pitchFamily="34" charset="-122"/>
                <a:cs typeface="Inconsolata" pitchFamily="34" charset="-120"/>
              </a:rPr>
              <a:t>Gửi, duyệt, kiểm tra trùng lặp.</a:t>
            </a:r>
            <a:endParaRPr lang="en-US" sz="1850" dirty="0"/>
          </a:p>
        </p:txBody>
      </p:sp>
      <p:sp>
        <p:nvSpPr>
          <p:cNvPr id="16" name="Shape 12"/>
          <p:cNvSpPr/>
          <p:nvPr/>
        </p:nvSpPr>
        <p:spPr>
          <a:xfrm>
            <a:off x="9649897" y="3101221"/>
            <a:ext cx="4195286" cy="2132528"/>
          </a:xfrm>
          <a:prstGeom prst="roundRect">
            <a:avLst>
              <a:gd name="adj" fmla="val 6861"/>
            </a:avLst>
          </a:prstGeom>
          <a:solidFill>
            <a:srgbClr val="F8ECE4"/>
          </a:solidFill>
          <a:ln/>
          <a:effectLst>
            <a:outerShdw dist="21590" dir="2700000" algn="bl" rotWithShape="0">
              <a:srgbClr val="151617">
                <a:alpha val="100000"/>
              </a:srgbClr>
            </a:outerShdw>
          </a:effectLst>
        </p:spPr>
      </p:sp>
      <p:sp>
        <p:nvSpPr>
          <p:cNvPr id="17" name="Shape 13"/>
          <p:cNvSpPr/>
          <p:nvPr/>
        </p:nvSpPr>
        <p:spPr>
          <a:xfrm>
            <a:off x="9649897" y="3070741"/>
            <a:ext cx="4195286" cy="121920"/>
          </a:xfrm>
          <a:prstGeom prst="roundRect">
            <a:avLst>
              <a:gd name="adj" fmla="val 7500"/>
            </a:avLst>
          </a:prstGeom>
          <a:solidFill>
            <a:srgbClr val="151617"/>
          </a:solidFill>
          <a:ln/>
        </p:spPr>
      </p:sp>
      <p:sp>
        <p:nvSpPr>
          <p:cNvPr id="18" name="Shape 14"/>
          <p:cNvSpPr/>
          <p:nvPr/>
        </p:nvSpPr>
        <p:spPr>
          <a:xfrm>
            <a:off x="11391721" y="2745462"/>
            <a:ext cx="711637" cy="711637"/>
          </a:xfrm>
          <a:prstGeom prst="roundRect">
            <a:avLst>
              <a:gd name="adj" fmla="val 128492"/>
            </a:avLst>
          </a:prstGeom>
          <a:solidFill>
            <a:srgbClr val="151617"/>
          </a:solidFill>
          <a:ln/>
        </p:spPr>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05200" y="2958941"/>
            <a:ext cx="284559" cy="284559"/>
          </a:xfrm>
          <a:prstGeom prst="rect">
            <a:avLst/>
          </a:prstGeom>
        </p:spPr>
      </p:pic>
      <p:sp>
        <p:nvSpPr>
          <p:cNvPr id="20" name="Text 15"/>
          <p:cNvSpPr/>
          <p:nvPr/>
        </p:nvSpPr>
        <p:spPr>
          <a:xfrm>
            <a:off x="9917549" y="3694271"/>
            <a:ext cx="2965252" cy="370642"/>
          </a:xfrm>
          <a:prstGeom prst="rect">
            <a:avLst/>
          </a:prstGeom>
          <a:noFill/>
          <a:ln/>
        </p:spPr>
        <p:txBody>
          <a:bodyPr wrap="none" lIns="0" tIns="0" rIns="0" bIns="0" rtlCol="0" anchor="t"/>
          <a:lstStyle/>
          <a:p>
            <a:pPr marL="0" indent="0" algn="l">
              <a:lnSpc>
                <a:spcPts val="2900"/>
              </a:lnSpc>
              <a:buNone/>
            </a:pPr>
            <a:r>
              <a:rPr lang="en-US" sz="2300" b="1" dirty="0">
                <a:solidFill>
                  <a:srgbClr val="151617"/>
                </a:solidFill>
                <a:latin typeface="Montserrat Black" pitchFamily="34" charset="0"/>
                <a:ea typeface="Montserrat Black" pitchFamily="34" charset="-122"/>
                <a:cs typeface="Montserrat Black" pitchFamily="34" charset="-120"/>
              </a:rPr>
              <a:t>Quản lý Bài nộp</a:t>
            </a:r>
            <a:endParaRPr lang="en-US" sz="2300" dirty="0"/>
          </a:p>
        </p:txBody>
      </p:sp>
      <p:sp>
        <p:nvSpPr>
          <p:cNvPr id="21" name="Text 16"/>
          <p:cNvSpPr/>
          <p:nvPr/>
        </p:nvSpPr>
        <p:spPr>
          <a:xfrm>
            <a:off x="9917549" y="4207192"/>
            <a:ext cx="3659981" cy="758904"/>
          </a:xfrm>
          <a:prstGeom prst="rect">
            <a:avLst/>
          </a:prstGeom>
          <a:noFill/>
          <a:ln/>
        </p:spPr>
        <p:txBody>
          <a:bodyPr wrap="square" lIns="0" tIns="0" rIns="0" bIns="0" rtlCol="0" anchor="t"/>
          <a:lstStyle/>
          <a:p>
            <a:pPr marL="0" indent="0" algn="l">
              <a:lnSpc>
                <a:spcPts val="2950"/>
              </a:lnSpc>
              <a:buNone/>
            </a:pPr>
            <a:r>
              <a:rPr lang="en-US" sz="1850" dirty="0">
                <a:solidFill>
                  <a:srgbClr val="151617"/>
                </a:solidFill>
                <a:latin typeface="Inconsolata" pitchFamily="34" charset="0"/>
                <a:ea typeface="Inconsolata" pitchFamily="34" charset="-122"/>
                <a:cs typeface="Inconsolata" pitchFamily="34" charset="-120"/>
              </a:rPr>
              <a:t>Kiểm soát </a:t>
            </a:r>
            <a:r>
              <a:rPr lang="en-US" sz="1850">
                <a:solidFill>
                  <a:srgbClr val="151617"/>
                </a:solidFill>
                <a:latin typeface="Inconsolata" pitchFamily="34" charset="0"/>
                <a:ea typeface="Inconsolata" pitchFamily="34" charset="-122"/>
                <a:cs typeface="Inconsolata" pitchFamily="34" charset="-120"/>
              </a:rPr>
              <a:t>phiên bản.</a:t>
            </a:r>
            <a:endParaRPr lang="en-US" sz="1850" dirty="0"/>
          </a:p>
        </p:txBody>
      </p:sp>
      <p:sp>
        <p:nvSpPr>
          <p:cNvPr id="22" name="Shape 17"/>
          <p:cNvSpPr/>
          <p:nvPr/>
        </p:nvSpPr>
        <p:spPr>
          <a:xfrm>
            <a:off x="784979" y="5826681"/>
            <a:ext cx="6411516" cy="1753076"/>
          </a:xfrm>
          <a:prstGeom prst="roundRect">
            <a:avLst>
              <a:gd name="adj" fmla="val 8346"/>
            </a:avLst>
          </a:prstGeom>
          <a:solidFill>
            <a:srgbClr val="F8ECE4"/>
          </a:solidFill>
          <a:ln/>
          <a:effectLst>
            <a:outerShdw dist="21590" dir="2700000" algn="bl" rotWithShape="0">
              <a:srgbClr val="151617">
                <a:alpha val="100000"/>
              </a:srgbClr>
            </a:outerShdw>
          </a:effectLst>
        </p:spPr>
      </p:sp>
      <p:sp>
        <p:nvSpPr>
          <p:cNvPr id="23" name="Shape 18"/>
          <p:cNvSpPr/>
          <p:nvPr/>
        </p:nvSpPr>
        <p:spPr>
          <a:xfrm>
            <a:off x="784979" y="5796201"/>
            <a:ext cx="6411516" cy="121920"/>
          </a:xfrm>
          <a:prstGeom prst="roundRect">
            <a:avLst>
              <a:gd name="adj" fmla="val 7500"/>
            </a:avLst>
          </a:prstGeom>
          <a:solidFill>
            <a:srgbClr val="151617"/>
          </a:solidFill>
          <a:ln/>
        </p:spPr>
      </p:sp>
      <p:sp>
        <p:nvSpPr>
          <p:cNvPr id="24" name="Shape 19"/>
          <p:cNvSpPr/>
          <p:nvPr/>
        </p:nvSpPr>
        <p:spPr>
          <a:xfrm>
            <a:off x="3634919" y="5470922"/>
            <a:ext cx="711637" cy="711637"/>
          </a:xfrm>
          <a:prstGeom prst="roundRect">
            <a:avLst>
              <a:gd name="adj" fmla="val 128492"/>
            </a:avLst>
          </a:prstGeom>
          <a:solidFill>
            <a:srgbClr val="151617"/>
          </a:solidFill>
          <a:ln/>
        </p:spPr>
      </p:sp>
      <p:pic>
        <p:nvPicPr>
          <p:cNvPr id="2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48398" y="5684401"/>
            <a:ext cx="284559" cy="284559"/>
          </a:xfrm>
          <a:prstGeom prst="rect">
            <a:avLst/>
          </a:prstGeom>
        </p:spPr>
      </p:pic>
      <p:sp>
        <p:nvSpPr>
          <p:cNvPr id="26" name="Text 20"/>
          <p:cNvSpPr/>
          <p:nvPr/>
        </p:nvSpPr>
        <p:spPr>
          <a:xfrm>
            <a:off x="1052632" y="6419731"/>
            <a:ext cx="3671530" cy="370642"/>
          </a:xfrm>
          <a:prstGeom prst="rect">
            <a:avLst/>
          </a:prstGeom>
          <a:noFill/>
          <a:ln/>
        </p:spPr>
        <p:txBody>
          <a:bodyPr wrap="none" lIns="0" tIns="0" rIns="0" bIns="0" rtlCol="0" anchor="t"/>
          <a:lstStyle/>
          <a:p>
            <a:pPr marL="0" indent="0" algn="l">
              <a:lnSpc>
                <a:spcPts val="2900"/>
              </a:lnSpc>
              <a:buNone/>
            </a:pPr>
            <a:r>
              <a:rPr lang="en-US" sz="2300" b="1" dirty="0">
                <a:solidFill>
                  <a:srgbClr val="151617"/>
                </a:solidFill>
                <a:latin typeface="Montserrat Black" pitchFamily="34" charset="0"/>
                <a:ea typeface="Montserrat Black" pitchFamily="34" charset="-122"/>
                <a:cs typeface="Montserrat Black" pitchFamily="34" charset="-120"/>
              </a:rPr>
              <a:t>Đánh giá &amp; Chấm điểm</a:t>
            </a:r>
            <a:endParaRPr lang="en-US" sz="2300" dirty="0"/>
          </a:p>
        </p:txBody>
      </p:sp>
      <p:sp>
        <p:nvSpPr>
          <p:cNvPr id="27" name="Text 21"/>
          <p:cNvSpPr/>
          <p:nvPr/>
        </p:nvSpPr>
        <p:spPr>
          <a:xfrm>
            <a:off x="1052632" y="6932652"/>
            <a:ext cx="5876211" cy="379452"/>
          </a:xfrm>
          <a:prstGeom prst="rect">
            <a:avLst/>
          </a:prstGeom>
          <a:noFill/>
          <a:ln/>
        </p:spPr>
        <p:txBody>
          <a:bodyPr wrap="none" lIns="0" tIns="0" rIns="0" bIns="0" rtlCol="0" anchor="t"/>
          <a:lstStyle/>
          <a:p>
            <a:pPr marL="0" indent="0" algn="l">
              <a:lnSpc>
                <a:spcPts val="2950"/>
              </a:lnSpc>
              <a:buNone/>
            </a:pPr>
            <a:r>
              <a:rPr lang="en-US" sz="1850">
                <a:solidFill>
                  <a:srgbClr val="151617"/>
                </a:solidFill>
                <a:latin typeface="Inconsolata" pitchFamily="34" charset="0"/>
                <a:ea typeface="Inconsolata" pitchFamily="34" charset="-122"/>
                <a:cs typeface="Inconsolata" pitchFamily="34" charset="-120"/>
              </a:rPr>
              <a:t>Đa dạng, </a:t>
            </a:r>
            <a:r>
              <a:rPr lang="en-US" sz="1850" dirty="0">
                <a:solidFill>
                  <a:srgbClr val="151617"/>
                </a:solidFill>
                <a:latin typeface="Inconsolata" pitchFamily="34" charset="0"/>
                <a:ea typeface="Inconsolata" pitchFamily="34" charset="-122"/>
                <a:cs typeface="Inconsolata" pitchFamily="34" charset="-120"/>
              </a:rPr>
              <a:t>cảnh báo lệch điểm.</a:t>
            </a:r>
            <a:endParaRPr lang="en-US" sz="1850" dirty="0"/>
          </a:p>
        </p:txBody>
      </p:sp>
      <p:sp>
        <p:nvSpPr>
          <p:cNvPr id="28" name="Shape 22"/>
          <p:cNvSpPr/>
          <p:nvPr/>
        </p:nvSpPr>
        <p:spPr>
          <a:xfrm>
            <a:off x="7433667" y="5826681"/>
            <a:ext cx="6411516" cy="1753076"/>
          </a:xfrm>
          <a:prstGeom prst="roundRect">
            <a:avLst>
              <a:gd name="adj" fmla="val 8346"/>
            </a:avLst>
          </a:prstGeom>
          <a:solidFill>
            <a:srgbClr val="F8ECE4"/>
          </a:solidFill>
          <a:ln/>
          <a:effectLst>
            <a:outerShdw dist="21590" dir="2700000" algn="bl" rotWithShape="0">
              <a:srgbClr val="151617">
                <a:alpha val="100000"/>
              </a:srgbClr>
            </a:outerShdw>
          </a:effectLst>
        </p:spPr>
      </p:sp>
      <p:sp>
        <p:nvSpPr>
          <p:cNvPr id="29" name="Shape 23"/>
          <p:cNvSpPr/>
          <p:nvPr/>
        </p:nvSpPr>
        <p:spPr>
          <a:xfrm>
            <a:off x="7433667" y="5796201"/>
            <a:ext cx="6411516" cy="121920"/>
          </a:xfrm>
          <a:prstGeom prst="roundRect">
            <a:avLst>
              <a:gd name="adj" fmla="val 7500"/>
            </a:avLst>
          </a:prstGeom>
          <a:solidFill>
            <a:srgbClr val="151617"/>
          </a:solidFill>
          <a:ln/>
        </p:spPr>
      </p:sp>
      <p:sp>
        <p:nvSpPr>
          <p:cNvPr id="30" name="Shape 24"/>
          <p:cNvSpPr/>
          <p:nvPr/>
        </p:nvSpPr>
        <p:spPr>
          <a:xfrm>
            <a:off x="10283607" y="5470922"/>
            <a:ext cx="711637" cy="711637"/>
          </a:xfrm>
          <a:prstGeom prst="roundRect">
            <a:avLst>
              <a:gd name="adj" fmla="val 128492"/>
            </a:avLst>
          </a:prstGeom>
          <a:solidFill>
            <a:srgbClr val="151617"/>
          </a:solidFill>
          <a:ln/>
        </p:spPr>
      </p:sp>
      <p:pic>
        <p:nvPicPr>
          <p:cNvPr id="31"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97086" y="5684401"/>
            <a:ext cx="284559" cy="284559"/>
          </a:xfrm>
          <a:prstGeom prst="rect">
            <a:avLst/>
          </a:prstGeom>
        </p:spPr>
      </p:pic>
      <p:sp>
        <p:nvSpPr>
          <p:cNvPr id="32" name="Text 25"/>
          <p:cNvSpPr/>
          <p:nvPr/>
        </p:nvSpPr>
        <p:spPr>
          <a:xfrm>
            <a:off x="7701320" y="6419731"/>
            <a:ext cx="3689866" cy="370642"/>
          </a:xfrm>
          <a:prstGeom prst="rect">
            <a:avLst/>
          </a:prstGeom>
          <a:noFill/>
          <a:ln/>
        </p:spPr>
        <p:txBody>
          <a:bodyPr wrap="none" lIns="0" tIns="0" rIns="0" bIns="0" rtlCol="0" anchor="t"/>
          <a:lstStyle/>
          <a:p>
            <a:pPr marL="0" indent="0" algn="l">
              <a:lnSpc>
                <a:spcPts val="2900"/>
              </a:lnSpc>
              <a:buNone/>
            </a:pPr>
            <a:r>
              <a:rPr lang="en-US" sz="2300" b="1" dirty="0">
                <a:solidFill>
                  <a:srgbClr val="151617"/>
                </a:solidFill>
                <a:latin typeface="Montserrat Black" pitchFamily="34" charset="0"/>
                <a:ea typeface="Montserrat Black" pitchFamily="34" charset="-122"/>
                <a:cs typeface="Montserrat Black" pitchFamily="34" charset="-120"/>
              </a:rPr>
              <a:t>Hội đồng &amp; Lịch bảo vệ</a:t>
            </a:r>
            <a:endParaRPr lang="en-US" sz="2300" dirty="0"/>
          </a:p>
        </p:txBody>
      </p:sp>
      <p:sp>
        <p:nvSpPr>
          <p:cNvPr id="33" name="Text 26"/>
          <p:cNvSpPr/>
          <p:nvPr/>
        </p:nvSpPr>
        <p:spPr>
          <a:xfrm>
            <a:off x="7701320" y="6932652"/>
            <a:ext cx="5876211" cy="379452"/>
          </a:xfrm>
          <a:prstGeom prst="rect">
            <a:avLst/>
          </a:prstGeom>
          <a:noFill/>
          <a:ln/>
        </p:spPr>
        <p:txBody>
          <a:bodyPr wrap="none" lIns="0" tIns="0" rIns="0" bIns="0" rtlCol="0" anchor="t"/>
          <a:lstStyle/>
          <a:p>
            <a:pPr marL="0" indent="0" algn="l">
              <a:lnSpc>
                <a:spcPts val="2950"/>
              </a:lnSpc>
              <a:buNone/>
            </a:pPr>
            <a:r>
              <a:rPr lang="en-US" sz="1850" dirty="0">
                <a:solidFill>
                  <a:srgbClr val="151617"/>
                </a:solidFill>
                <a:latin typeface="Inconsolata" pitchFamily="34" charset="0"/>
                <a:ea typeface="Inconsolata" pitchFamily="34" charset="-122"/>
                <a:cs typeface="Inconsolata" pitchFamily="34" charset="-120"/>
              </a:rPr>
              <a:t>Xếp lịch phân công.</a:t>
            </a:r>
            <a:endParaRPr lang="en-US" sz="18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4979" y="652939"/>
            <a:ext cx="9617393" cy="741998"/>
          </a:xfrm>
          <a:prstGeom prst="rect">
            <a:avLst/>
          </a:prstGeom>
          <a:noFill/>
          <a:ln/>
        </p:spPr>
        <p:txBody>
          <a:bodyPr wrap="none" lIns="0" tIns="0" rIns="0" bIns="0" rtlCol="0" anchor="t"/>
          <a:lstStyle/>
          <a:p>
            <a:pPr marL="0" indent="0" algn="l">
              <a:lnSpc>
                <a:spcPts val="5800"/>
              </a:lnSpc>
              <a:buNone/>
            </a:pPr>
            <a:r>
              <a:rPr lang="en-US" sz="4650" b="1" dirty="0">
                <a:solidFill>
                  <a:srgbClr val="151617"/>
                </a:solidFill>
                <a:latin typeface="Montserrat Black" pitchFamily="34" charset="0"/>
                <a:ea typeface="Montserrat Black" pitchFamily="34" charset="-122"/>
                <a:cs typeface="Montserrat Black" pitchFamily="34" charset="-120"/>
              </a:rPr>
              <a:t>Quy trình Phát triển Hệ thống</a:t>
            </a:r>
            <a:endParaRPr lang="en-US" sz="4650" dirty="0"/>
          </a:p>
        </p:txBody>
      </p:sp>
      <p:sp>
        <p:nvSpPr>
          <p:cNvPr id="3" name="Text 1"/>
          <p:cNvSpPr/>
          <p:nvPr/>
        </p:nvSpPr>
        <p:spPr>
          <a:xfrm>
            <a:off x="784979" y="1869758"/>
            <a:ext cx="13060323" cy="759619"/>
          </a:xfrm>
          <a:prstGeom prst="rect">
            <a:avLst/>
          </a:prstGeom>
          <a:noFill/>
          <a:ln/>
        </p:spPr>
        <p:txBody>
          <a:bodyPr wrap="square" lIns="0" tIns="0" rIns="0" bIns="0" rtlCol="0" anchor="t"/>
          <a:lstStyle/>
          <a:p>
            <a:pPr marL="0" indent="0" algn="l">
              <a:lnSpc>
                <a:spcPts val="2950"/>
              </a:lnSpc>
              <a:buNone/>
            </a:pPr>
            <a:r>
              <a:rPr lang="en-US" sz="1850" dirty="0">
                <a:solidFill>
                  <a:srgbClr val="151617"/>
                </a:solidFill>
                <a:latin typeface="Inconsolata" pitchFamily="34" charset="0"/>
                <a:ea typeface="Inconsolata" pitchFamily="34" charset="-122"/>
                <a:cs typeface="Inconsolata" pitchFamily="34" charset="-120"/>
              </a:rPr>
              <a:t>Dự án được triển khai theo phương pháp Agile, với tổng cộng 10 Sprint, mỗi Sprint kéo dài trung bình 2 tuần để đảm bảo khả năng thích ứng và phản hồi nhanh chóng với các thay đổi.</a:t>
            </a:r>
            <a:endParaRPr lang="en-US" sz="1850" dirty="0"/>
          </a:p>
        </p:txBody>
      </p:sp>
      <p:pic>
        <p:nvPicPr>
          <p:cNvPr id="4" name="Image 0" descr="preencoded.png"/>
          <p:cNvPicPr>
            <a:picLocks noChangeAspect="1"/>
          </p:cNvPicPr>
          <p:nvPr/>
        </p:nvPicPr>
        <p:blipFill>
          <a:blip r:embed="rId3"/>
          <a:stretch>
            <a:fillRect/>
          </a:stretch>
        </p:blipFill>
        <p:spPr>
          <a:xfrm>
            <a:off x="784979" y="3608665"/>
            <a:ext cx="4195167" cy="1143000"/>
          </a:xfrm>
          <a:prstGeom prst="rect">
            <a:avLst/>
          </a:prstGeom>
        </p:spPr>
      </p:pic>
      <p:sp>
        <p:nvSpPr>
          <p:cNvPr id="5" name="Text 2"/>
          <p:cNvSpPr/>
          <p:nvPr/>
        </p:nvSpPr>
        <p:spPr>
          <a:xfrm>
            <a:off x="1022390" y="4558308"/>
            <a:ext cx="3720346" cy="741998"/>
          </a:xfrm>
          <a:prstGeom prst="rect">
            <a:avLst/>
          </a:prstGeom>
          <a:noFill/>
          <a:ln/>
        </p:spPr>
        <p:txBody>
          <a:bodyPr wrap="square" lIns="0" tIns="0" rIns="0" bIns="0" rtlCol="0" anchor="t"/>
          <a:lstStyle/>
          <a:p>
            <a:pPr marL="0" indent="0" algn="l">
              <a:lnSpc>
                <a:spcPts val="2900"/>
              </a:lnSpc>
              <a:buNone/>
            </a:pPr>
            <a:r>
              <a:rPr lang="en-US" sz="2300" b="1" dirty="0">
                <a:solidFill>
                  <a:srgbClr val="151617"/>
                </a:solidFill>
                <a:latin typeface="Montserrat Black" pitchFamily="34" charset="0"/>
                <a:ea typeface="Montserrat Black" pitchFamily="34" charset="-122"/>
                <a:cs typeface="Montserrat Black" pitchFamily="34" charset="-120"/>
              </a:rPr>
              <a:t>Giai đoạn 1: Phân tích &amp; Thiết kế Ban đầu</a:t>
            </a:r>
            <a:endParaRPr lang="en-US" sz="2300" dirty="0"/>
          </a:p>
        </p:txBody>
      </p:sp>
      <p:sp>
        <p:nvSpPr>
          <p:cNvPr id="6" name="Text 3"/>
          <p:cNvSpPr/>
          <p:nvPr/>
        </p:nvSpPr>
        <p:spPr>
          <a:xfrm>
            <a:off x="1022390" y="5442704"/>
            <a:ext cx="3720346" cy="1899047"/>
          </a:xfrm>
          <a:prstGeom prst="rect">
            <a:avLst/>
          </a:prstGeom>
          <a:noFill/>
          <a:ln/>
        </p:spPr>
        <p:txBody>
          <a:bodyPr wrap="square" lIns="0" tIns="0" rIns="0" bIns="0" rtlCol="0" anchor="t"/>
          <a:lstStyle/>
          <a:p>
            <a:pPr marL="0" indent="0" algn="l">
              <a:lnSpc>
                <a:spcPts val="2950"/>
              </a:lnSpc>
              <a:buNone/>
            </a:pPr>
            <a:r>
              <a:rPr lang="en-US" sz="1850" dirty="0">
                <a:solidFill>
                  <a:srgbClr val="151617"/>
                </a:solidFill>
                <a:latin typeface="Inconsolata" pitchFamily="34" charset="0"/>
                <a:ea typeface="Inconsolata" pitchFamily="34" charset="-122"/>
                <a:cs typeface="Inconsolata" pitchFamily="34" charset="-120"/>
              </a:rPr>
              <a:t>Xác định yêu cầu chức năng và phi chức năng, lên kế hoạch kiến trúc tổng thể, và thiết kế chi tiết các thành phần microservices.</a:t>
            </a:r>
            <a:endParaRPr lang="en-US" sz="1850" dirty="0"/>
          </a:p>
        </p:txBody>
      </p:sp>
      <p:pic>
        <p:nvPicPr>
          <p:cNvPr id="7" name="Image 1" descr="preencoded.png"/>
          <p:cNvPicPr>
            <a:picLocks noChangeAspect="1"/>
          </p:cNvPicPr>
          <p:nvPr/>
        </p:nvPicPr>
        <p:blipFill>
          <a:blip r:embed="rId3"/>
          <a:stretch>
            <a:fillRect/>
          </a:stretch>
        </p:blipFill>
        <p:spPr>
          <a:xfrm>
            <a:off x="5217557" y="3252549"/>
            <a:ext cx="4195167" cy="1143000"/>
          </a:xfrm>
          <a:prstGeom prst="rect">
            <a:avLst/>
          </a:prstGeom>
        </p:spPr>
      </p:pic>
      <p:sp>
        <p:nvSpPr>
          <p:cNvPr id="8" name="Text 4"/>
          <p:cNvSpPr/>
          <p:nvPr/>
        </p:nvSpPr>
        <p:spPr>
          <a:xfrm>
            <a:off x="5454968" y="4202192"/>
            <a:ext cx="3720346" cy="741998"/>
          </a:xfrm>
          <a:prstGeom prst="rect">
            <a:avLst/>
          </a:prstGeom>
          <a:noFill/>
          <a:ln/>
        </p:spPr>
        <p:txBody>
          <a:bodyPr wrap="square" lIns="0" tIns="0" rIns="0" bIns="0" rtlCol="0" anchor="t"/>
          <a:lstStyle/>
          <a:p>
            <a:pPr marL="0" indent="0" algn="l">
              <a:lnSpc>
                <a:spcPts val="2900"/>
              </a:lnSpc>
              <a:buNone/>
            </a:pPr>
            <a:r>
              <a:rPr lang="en-US" sz="2300" b="1" dirty="0">
                <a:solidFill>
                  <a:srgbClr val="151617"/>
                </a:solidFill>
                <a:latin typeface="Montserrat Black" pitchFamily="34" charset="0"/>
                <a:ea typeface="Montserrat Black" pitchFamily="34" charset="-122"/>
                <a:cs typeface="Montserrat Black" pitchFamily="34" charset="-120"/>
              </a:rPr>
              <a:t>Giai đoạn 2: Hiện thực Hóa các Microservices</a:t>
            </a:r>
            <a:endParaRPr lang="en-US" sz="2300" dirty="0"/>
          </a:p>
        </p:txBody>
      </p:sp>
      <p:sp>
        <p:nvSpPr>
          <p:cNvPr id="9" name="Text 5"/>
          <p:cNvSpPr/>
          <p:nvPr/>
        </p:nvSpPr>
        <p:spPr>
          <a:xfrm>
            <a:off x="5454968" y="5086588"/>
            <a:ext cx="3720346" cy="1519238"/>
          </a:xfrm>
          <a:prstGeom prst="rect">
            <a:avLst/>
          </a:prstGeom>
          <a:noFill/>
          <a:ln/>
        </p:spPr>
        <p:txBody>
          <a:bodyPr wrap="square" lIns="0" tIns="0" rIns="0" bIns="0" rtlCol="0" anchor="t"/>
          <a:lstStyle/>
          <a:p>
            <a:pPr marL="0" indent="0" algn="l">
              <a:lnSpc>
                <a:spcPts val="2950"/>
              </a:lnSpc>
              <a:buNone/>
            </a:pPr>
            <a:r>
              <a:rPr lang="en-US" sz="1850" dirty="0">
                <a:solidFill>
                  <a:srgbClr val="151617"/>
                </a:solidFill>
                <a:latin typeface="Inconsolata" pitchFamily="34" charset="0"/>
                <a:ea typeface="Inconsolata" pitchFamily="34" charset="-122"/>
                <a:cs typeface="Inconsolata" pitchFamily="34" charset="-120"/>
              </a:rPr>
              <a:t>Tập trung phát triển từng nhóm tính năng dưới dạng các microservices độc lập trong chu kỳ Sprint.</a:t>
            </a:r>
            <a:endParaRPr lang="en-US" sz="1850" dirty="0"/>
          </a:p>
        </p:txBody>
      </p:sp>
      <p:pic>
        <p:nvPicPr>
          <p:cNvPr id="10" name="Image 2" descr="preencoded.png"/>
          <p:cNvPicPr>
            <a:picLocks noChangeAspect="1"/>
          </p:cNvPicPr>
          <p:nvPr/>
        </p:nvPicPr>
        <p:blipFill>
          <a:blip r:embed="rId3"/>
          <a:stretch>
            <a:fillRect/>
          </a:stretch>
        </p:blipFill>
        <p:spPr>
          <a:xfrm>
            <a:off x="9650135" y="2896433"/>
            <a:ext cx="4195167" cy="1143000"/>
          </a:xfrm>
          <a:prstGeom prst="rect">
            <a:avLst/>
          </a:prstGeom>
        </p:spPr>
      </p:pic>
      <p:sp>
        <p:nvSpPr>
          <p:cNvPr id="11" name="Text 6"/>
          <p:cNvSpPr/>
          <p:nvPr/>
        </p:nvSpPr>
        <p:spPr>
          <a:xfrm>
            <a:off x="9887545" y="3846076"/>
            <a:ext cx="3720346" cy="741998"/>
          </a:xfrm>
          <a:prstGeom prst="rect">
            <a:avLst/>
          </a:prstGeom>
          <a:noFill/>
          <a:ln/>
        </p:spPr>
        <p:txBody>
          <a:bodyPr wrap="square" lIns="0" tIns="0" rIns="0" bIns="0" rtlCol="0" anchor="t"/>
          <a:lstStyle/>
          <a:p>
            <a:pPr marL="0" indent="0" algn="l">
              <a:lnSpc>
                <a:spcPts val="2900"/>
              </a:lnSpc>
              <a:buNone/>
            </a:pPr>
            <a:r>
              <a:rPr lang="en-US" sz="2300" b="1" dirty="0">
                <a:solidFill>
                  <a:srgbClr val="151617"/>
                </a:solidFill>
                <a:latin typeface="Montserrat Black" pitchFamily="34" charset="0"/>
                <a:ea typeface="Montserrat Black" pitchFamily="34" charset="-122"/>
                <a:cs typeface="Montserrat Black" pitchFamily="34" charset="-120"/>
              </a:rPr>
              <a:t>Giai đoạn 3: Kiểm thử &amp; Tối ưu Hiệu năng</a:t>
            </a:r>
            <a:endParaRPr lang="en-US" sz="2300" dirty="0"/>
          </a:p>
        </p:txBody>
      </p:sp>
      <p:sp>
        <p:nvSpPr>
          <p:cNvPr id="12" name="Text 7"/>
          <p:cNvSpPr/>
          <p:nvPr/>
        </p:nvSpPr>
        <p:spPr>
          <a:xfrm>
            <a:off x="9887545" y="4730472"/>
            <a:ext cx="3720346" cy="1899047"/>
          </a:xfrm>
          <a:prstGeom prst="rect">
            <a:avLst/>
          </a:prstGeom>
          <a:noFill/>
          <a:ln/>
        </p:spPr>
        <p:txBody>
          <a:bodyPr wrap="square" lIns="0" tIns="0" rIns="0" bIns="0" rtlCol="0" anchor="t"/>
          <a:lstStyle/>
          <a:p>
            <a:pPr marL="0" indent="0" algn="l">
              <a:lnSpc>
                <a:spcPts val="2950"/>
              </a:lnSpc>
              <a:buNone/>
            </a:pPr>
            <a:r>
              <a:rPr lang="en-US" sz="1850" dirty="0">
                <a:solidFill>
                  <a:srgbClr val="151617"/>
                </a:solidFill>
                <a:latin typeface="Inconsolata" pitchFamily="34" charset="0"/>
                <a:ea typeface="Inconsolata" pitchFamily="34" charset="-122"/>
                <a:cs typeface="Inconsolata" pitchFamily="34" charset="-120"/>
              </a:rPr>
              <a:t>Thực hiện kiểm thử tích hợp, kiểm thử hiệu năng toàn diện để đảm bảo hệ thống đáp ứng các tiêu chí về tốc độ, khả năng mở rộng và độ ổn định.</a:t>
            </a:r>
            <a:endParaRPr lang="en-US" sz="18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2017367"/>
            <a:ext cx="14616385" cy="419486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4979" y="704493"/>
            <a:ext cx="5398056" cy="505063"/>
          </a:xfrm>
          <a:prstGeom prst="rect">
            <a:avLst/>
          </a:prstGeom>
          <a:noFill/>
          <a:ln/>
        </p:spPr>
        <p:txBody>
          <a:bodyPr wrap="none" lIns="0" tIns="0" rIns="0" bIns="0" rtlCol="0" anchor="t"/>
          <a:lstStyle/>
          <a:p>
            <a:pPr marL="0" indent="0" algn="l">
              <a:lnSpc>
                <a:spcPts val="3950"/>
              </a:lnSpc>
              <a:buNone/>
            </a:pPr>
            <a:r>
              <a:rPr lang="en-US" sz="3150" b="1" dirty="0">
                <a:solidFill>
                  <a:srgbClr val="151617"/>
                </a:solidFill>
                <a:latin typeface="Montserrat Black" pitchFamily="34" charset="0"/>
                <a:ea typeface="Montserrat Black" pitchFamily="34" charset="-122"/>
                <a:cs typeface="Montserrat Black" pitchFamily="34" charset="-120"/>
              </a:rPr>
              <a:t>Các Tác Nhân Chính của </a:t>
            </a:r>
            <a:endParaRPr lang="en-US" sz="3150" dirty="0"/>
          </a:p>
        </p:txBody>
      </p:sp>
      <p:sp>
        <p:nvSpPr>
          <p:cNvPr id="3" name="Text 1"/>
          <p:cNvSpPr/>
          <p:nvPr/>
        </p:nvSpPr>
        <p:spPr>
          <a:xfrm>
            <a:off x="784979" y="1274088"/>
            <a:ext cx="4040505" cy="505063"/>
          </a:xfrm>
          <a:prstGeom prst="rect">
            <a:avLst/>
          </a:prstGeom>
          <a:noFill/>
          <a:ln/>
        </p:spPr>
        <p:txBody>
          <a:bodyPr wrap="none" lIns="0" tIns="0" rIns="0" bIns="0" rtlCol="0" anchor="t"/>
          <a:lstStyle/>
          <a:p>
            <a:pPr marL="0" indent="0" algn="l">
              <a:lnSpc>
                <a:spcPts val="3950"/>
              </a:lnSpc>
              <a:buNone/>
            </a:pPr>
            <a:r>
              <a:rPr lang="en-US" sz="3150" b="1" dirty="0">
                <a:solidFill>
                  <a:srgbClr val="151617"/>
                </a:solidFill>
                <a:latin typeface="Montserrat Black" pitchFamily="34" charset="0"/>
                <a:ea typeface="Montserrat Black" pitchFamily="34" charset="-122"/>
                <a:cs typeface="Montserrat Black" pitchFamily="34" charset="-120"/>
              </a:rPr>
              <a:t>Hệ Thống</a:t>
            </a:r>
            <a:endParaRPr lang="en-US" sz="3150" dirty="0"/>
          </a:p>
        </p:txBody>
      </p:sp>
      <p:sp>
        <p:nvSpPr>
          <p:cNvPr id="4" name="Text 2"/>
          <p:cNvSpPr/>
          <p:nvPr/>
        </p:nvSpPr>
        <p:spPr>
          <a:xfrm>
            <a:off x="784979" y="2021562"/>
            <a:ext cx="13060323" cy="258485"/>
          </a:xfrm>
          <a:prstGeom prst="rect">
            <a:avLst/>
          </a:prstGeom>
          <a:noFill/>
          <a:ln/>
        </p:spPr>
        <p:txBody>
          <a:bodyPr wrap="non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Hệ thống Quản lý Luận văn (TMS) phục vụ nhiều nhóm người dùng với các vai trò và quyền hạn khác nhau, đảm bảo quy trình quản lý đề tài toàn diện và hiệu quả.</a:t>
            </a:r>
            <a:endParaRPr lang="en-US" sz="1250" dirty="0"/>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4979" y="2461855"/>
            <a:ext cx="403979" cy="403979"/>
          </a:xfrm>
          <a:prstGeom prst="rect">
            <a:avLst/>
          </a:prstGeom>
        </p:spPr>
      </p:pic>
      <p:sp>
        <p:nvSpPr>
          <p:cNvPr id="6" name="Text 3"/>
          <p:cNvSpPr/>
          <p:nvPr/>
        </p:nvSpPr>
        <p:spPr>
          <a:xfrm>
            <a:off x="784979" y="3067764"/>
            <a:ext cx="2020253" cy="252532"/>
          </a:xfrm>
          <a:prstGeom prst="rect">
            <a:avLst/>
          </a:prstGeom>
          <a:noFill/>
          <a:ln/>
        </p:spPr>
        <p:txBody>
          <a:bodyPr wrap="none" lIns="0" tIns="0" rIns="0" bIns="0" rtlCol="0" anchor="t"/>
          <a:lstStyle/>
          <a:p>
            <a:pPr marL="0" indent="0" algn="l">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Sinh viên</a:t>
            </a:r>
            <a:endParaRPr lang="en-US" sz="1550" dirty="0"/>
          </a:p>
        </p:txBody>
      </p:sp>
      <p:sp>
        <p:nvSpPr>
          <p:cNvPr id="7" name="Text 4"/>
          <p:cNvSpPr/>
          <p:nvPr/>
        </p:nvSpPr>
        <p:spPr>
          <a:xfrm>
            <a:off x="784979" y="3417213"/>
            <a:ext cx="4218742" cy="516969"/>
          </a:xfrm>
          <a:prstGeom prst="rect">
            <a:avLst/>
          </a:prstGeom>
          <a:noFill/>
          <a:ln/>
        </p:spPr>
        <p:txBody>
          <a:bodyPr wrap="squar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Thực hiện đề tài, nộp báo cáo và theo dõi kết quả đánh giá. Được gán đề tài bởi hệ thống.</a:t>
            </a:r>
            <a:endParaRPr lang="en-US" sz="1250" dirty="0"/>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5651" y="2461855"/>
            <a:ext cx="403979" cy="403979"/>
          </a:xfrm>
          <a:prstGeom prst="rect">
            <a:avLst/>
          </a:prstGeom>
        </p:spPr>
      </p:pic>
      <p:sp>
        <p:nvSpPr>
          <p:cNvPr id="9" name="Text 5"/>
          <p:cNvSpPr/>
          <p:nvPr/>
        </p:nvSpPr>
        <p:spPr>
          <a:xfrm>
            <a:off x="5205651" y="3067764"/>
            <a:ext cx="2429470" cy="252532"/>
          </a:xfrm>
          <a:prstGeom prst="rect">
            <a:avLst/>
          </a:prstGeom>
          <a:noFill/>
          <a:ln/>
        </p:spPr>
        <p:txBody>
          <a:bodyPr wrap="none" lIns="0" tIns="0" rIns="0" bIns="0" rtlCol="0" anchor="t"/>
          <a:lstStyle/>
          <a:p>
            <a:pPr marL="0" indent="0" algn="l">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Giảng viên Hướng dẫn</a:t>
            </a:r>
            <a:endParaRPr lang="en-US" sz="1550" dirty="0"/>
          </a:p>
        </p:txBody>
      </p:sp>
      <p:sp>
        <p:nvSpPr>
          <p:cNvPr id="10" name="Text 6"/>
          <p:cNvSpPr/>
          <p:nvPr/>
        </p:nvSpPr>
        <p:spPr>
          <a:xfrm>
            <a:off x="5205651" y="3417213"/>
            <a:ext cx="4218861" cy="516969"/>
          </a:xfrm>
          <a:prstGeom prst="rect">
            <a:avLst/>
          </a:prstGeom>
          <a:noFill/>
          <a:ln/>
        </p:spPr>
        <p:txBody>
          <a:bodyPr wrap="squar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Đề xuất đề tài, hướng dẫn sinh viên, đánh giá giữa kỳ (Pass/Fail) và chấm điểm hướng dẫn cuối kỳ.</a:t>
            </a:r>
            <a:endParaRPr lang="en-US" sz="1250" dirty="0"/>
          </a:p>
        </p:txBody>
      </p:sp>
      <p:pic>
        <p:nvPicPr>
          <p:cNvPr id="11"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26441" y="2461855"/>
            <a:ext cx="403979" cy="403979"/>
          </a:xfrm>
          <a:prstGeom prst="rect">
            <a:avLst/>
          </a:prstGeom>
        </p:spPr>
      </p:pic>
      <p:sp>
        <p:nvSpPr>
          <p:cNvPr id="12" name="Text 7"/>
          <p:cNvSpPr/>
          <p:nvPr/>
        </p:nvSpPr>
        <p:spPr>
          <a:xfrm>
            <a:off x="9626441" y="3067764"/>
            <a:ext cx="2072521" cy="252532"/>
          </a:xfrm>
          <a:prstGeom prst="rect">
            <a:avLst/>
          </a:prstGeom>
          <a:noFill/>
          <a:ln/>
        </p:spPr>
        <p:txBody>
          <a:bodyPr wrap="none" lIns="0" tIns="0" rIns="0" bIns="0" rtlCol="0" anchor="t"/>
          <a:lstStyle/>
          <a:p>
            <a:pPr marL="0" indent="0" algn="l">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Giảng viên Bộ môn</a:t>
            </a:r>
            <a:endParaRPr lang="en-US" sz="1550" dirty="0"/>
          </a:p>
        </p:txBody>
      </p:sp>
      <p:sp>
        <p:nvSpPr>
          <p:cNvPr id="13" name="Text 8"/>
          <p:cNvSpPr/>
          <p:nvPr/>
        </p:nvSpPr>
        <p:spPr>
          <a:xfrm>
            <a:off x="9626441" y="3417213"/>
            <a:ext cx="4218861" cy="516969"/>
          </a:xfrm>
          <a:prstGeom prst="rect">
            <a:avLst/>
          </a:prstGeom>
          <a:noFill/>
          <a:ln/>
        </p:spPr>
        <p:txBody>
          <a:bodyPr wrap="squar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Phê duyệt đề tài, thành lập và phân công thành viên Hội đồng bảo vệ luận văn.</a:t>
            </a:r>
            <a:endParaRPr lang="en-US" sz="1250" dirty="0"/>
          </a:p>
        </p:txBody>
      </p:sp>
      <p:pic>
        <p:nvPicPr>
          <p:cNvPr id="1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4979" y="4257318"/>
            <a:ext cx="403979" cy="403979"/>
          </a:xfrm>
          <a:prstGeom prst="rect">
            <a:avLst/>
          </a:prstGeom>
        </p:spPr>
      </p:pic>
      <p:sp>
        <p:nvSpPr>
          <p:cNvPr id="15" name="Text 9"/>
          <p:cNvSpPr/>
          <p:nvPr/>
        </p:nvSpPr>
        <p:spPr>
          <a:xfrm>
            <a:off x="784979" y="4863227"/>
            <a:ext cx="2332196" cy="252532"/>
          </a:xfrm>
          <a:prstGeom prst="rect">
            <a:avLst/>
          </a:prstGeom>
          <a:noFill/>
          <a:ln/>
        </p:spPr>
        <p:txBody>
          <a:bodyPr wrap="none" lIns="0" tIns="0" rIns="0" bIns="0" rtlCol="0" anchor="t"/>
          <a:lstStyle/>
          <a:p>
            <a:pPr marL="0" indent="0" algn="l">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Giảng viên Phản biện</a:t>
            </a:r>
            <a:endParaRPr lang="en-US" sz="1550" dirty="0"/>
          </a:p>
        </p:txBody>
      </p:sp>
      <p:sp>
        <p:nvSpPr>
          <p:cNvPr id="16" name="Text 10"/>
          <p:cNvSpPr/>
          <p:nvPr/>
        </p:nvSpPr>
        <p:spPr>
          <a:xfrm>
            <a:off x="784979" y="5212675"/>
            <a:ext cx="4218742" cy="516969"/>
          </a:xfrm>
          <a:prstGeom prst="rect">
            <a:avLst/>
          </a:prstGeom>
          <a:noFill/>
          <a:ln/>
        </p:spPr>
        <p:txBody>
          <a:bodyPr wrap="squar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Độc lập nhận xét và đánh giá phản biện các báo cáo luận văn của sinh viên.</a:t>
            </a:r>
            <a:endParaRPr lang="en-US" sz="1250" dirty="0"/>
          </a:p>
        </p:txBody>
      </p:sp>
      <p:pic>
        <p:nvPicPr>
          <p:cNvPr id="17"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05651" y="4257318"/>
            <a:ext cx="403979" cy="403979"/>
          </a:xfrm>
          <a:prstGeom prst="rect">
            <a:avLst/>
          </a:prstGeom>
        </p:spPr>
      </p:pic>
      <p:sp>
        <p:nvSpPr>
          <p:cNvPr id="18" name="Text 11"/>
          <p:cNvSpPr/>
          <p:nvPr/>
        </p:nvSpPr>
        <p:spPr>
          <a:xfrm>
            <a:off x="5205651" y="4863227"/>
            <a:ext cx="2269331" cy="252532"/>
          </a:xfrm>
          <a:prstGeom prst="rect">
            <a:avLst/>
          </a:prstGeom>
          <a:noFill/>
          <a:ln/>
        </p:spPr>
        <p:txBody>
          <a:bodyPr wrap="none" lIns="0" tIns="0" rIns="0" bIns="0" rtlCol="0" anchor="t"/>
          <a:lstStyle/>
          <a:p>
            <a:pPr marL="0" indent="0" algn="l">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Thành viên Hội đồng</a:t>
            </a:r>
            <a:endParaRPr lang="en-US" sz="1550" dirty="0"/>
          </a:p>
        </p:txBody>
      </p:sp>
      <p:sp>
        <p:nvSpPr>
          <p:cNvPr id="19" name="Text 12"/>
          <p:cNvSpPr/>
          <p:nvPr/>
        </p:nvSpPr>
        <p:spPr>
          <a:xfrm>
            <a:off x="5205651" y="5212675"/>
            <a:ext cx="4218861" cy="516969"/>
          </a:xfrm>
          <a:prstGeom prst="rect">
            <a:avLst/>
          </a:prstGeom>
          <a:noFill/>
          <a:ln/>
        </p:spPr>
        <p:txBody>
          <a:bodyPr wrap="squar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Tham gia buổi bảo vệ, chấm điểm trực tiếp trên hệ thống bao gồm Chủ tịch, Thư ký, Ủy viên.</a:t>
            </a:r>
            <a:endParaRPr lang="en-US" sz="1250" dirty="0"/>
          </a:p>
        </p:txBody>
      </p:sp>
      <p:pic>
        <p:nvPicPr>
          <p:cNvPr id="20"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26441" y="4257318"/>
            <a:ext cx="403979" cy="403979"/>
          </a:xfrm>
          <a:prstGeom prst="rect">
            <a:avLst/>
          </a:prstGeom>
        </p:spPr>
      </p:pic>
      <p:sp>
        <p:nvSpPr>
          <p:cNvPr id="21" name="Text 13"/>
          <p:cNvSpPr/>
          <p:nvPr/>
        </p:nvSpPr>
        <p:spPr>
          <a:xfrm>
            <a:off x="9626441" y="4863227"/>
            <a:ext cx="2020253" cy="252532"/>
          </a:xfrm>
          <a:prstGeom prst="rect">
            <a:avLst/>
          </a:prstGeom>
          <a:noFill/>
          <a:ln/>
        </p:spPr>
        <p:txBody>
          <a:bodyPr wrap="none" lIns="0" tIns="0" rIns="0" bIns="0" rtlCol="0" anchor="t"/>
          <a:lstStyle/>
          <a:p>
            <a:pPr marL="0" indent="0" algn="l">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Giáo vụ</a:t>
            </a:r>
            <a:endParaRPr lang="en-US" sz="1550" dirty="0"/>
          </a:p>
        </p:txBody>
      </p:sp>
      <p:sp>
        <p:nvSpPr>
          <p:cNvPr id="22" name="Text 14"/>
          <p:cNvSpPr/>
          <p:nvPr/>
        </p:nvSpPr>
        <p:spPr>
          <a:xfrm>
            <a:off x="9626441" y="5212675"/>
            <a:ext cx="4218861" cy="516969"/>
          </a:xfrm>
          <a:prstGeom prst="rect">
            <a:avLst/>
          </a:prstGeom>
          <a:noFill/>
          <a:ln/>
        </p:spPr>
        <p:txBody>
          <a:bodyPr wrap="squar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Quản lý học kỳ, nhập liệu người dùng, xếp lịch bảo vệ và quản lý điểm số tổng kết.</a:t>
            </a:r>
            <a:endParaRPr lang="en-US" sz="1250" dirty="0"/>
          </a:p>
        </p:txBody>
      </p:sp>
      <p:pic>
        <p:nvPicPr>
          <p:cNvPr id="23" name="Image 6"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84979" y="6052780"/>
            <a:ext cx="403979" cy="403979"/>
          </a:xfrm>
          <a:prstGeom prst="rect">
            <a:avLst/>
          </a:prstGeom>
        </p:spPr>
      </p:pic>
      <p:sp>
        <p:nvSpPr>
          <p:cNvPr id="24" name="Text 15"/>
          <p:cNvSpPr/>
          <p:nvPr/>
        </p:nvSpPr>
        <p:spPr>
          <a:xfrm>
            <a:off x="784979" y="6658689"/>
            <a:ext cx="2020253" cy="252532"/>
          </a:xfrm>
          <a:prstGeom prst="rect">
            <a:avLst/>
          </a:prstGeom>
          <a:noFill/>
          <a:ln/>
        </p:spPr>
        <p:txBody>
          <a:bodyPr wrap="none" lIns="0" tIns="0" rIns="0" bIns="0" rtlCol="0" anchor="t"/>
          <a:lstStyle/>
          <a:p>
            <a:pPr marL="0" indent="0" algn="l">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Admin</a:t>
            </a:r>
            <a:endParaRPr lang="en-US" sz="1550" dirty="0"/>
          </a:p>
        </p:txBody>
      </p:sp>
      <p:sp>
        <p:nvSpPr>
          <p:cNvPr id="25" name="Text 16"/>
          <p:cNvSpPr/>
          <p:nvPr/>
        </p:nvSpPr>
        <p:spPr>
          <a:xfrm>
            <a:off x="784979" y="7008138"/>
            <a:ext cx="4218742" cy="516969"/>
          </a:xfrm>
          <a:prstGeom prst="rect">
            <a:avLst/>
          </a:prstGeom>
          <a:noFill/>
          <a:ln/>
        </p:spPr>
        <p:txBody>
          <a:bodyPr wrap="squar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Quản trị viên hệ thống, cấu hình tham số kỹ thuật, quản lý logs và giám sát vận hành.</a:t>
            </a:r>
            <a:endParaRPr lang="en-US" sz="12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CAA8F7-601D-F754-EDC2-5D42E49F0B6B}"/>
              </a:ext>
            </a:extLst>
          </p:cNvPr>
          <p:cNvPicPr>
            <a:picLocks noChangeAspect="1"/>
          </p:cNvPicPr>
          <p:nvPr/>
        </p:nvPicPr>
        <p:blipFill>
          <a:blip r:embed="rId3"/>
          <a:stretch>
            <a:fillRect/>
          </a:stretch>
        </p:blipFill>
        <p:spPr>
          <a:xfrm>
            <a:off x="2251294" y="1500478"/>
            <a:ext cx="10127812" cy="5228644"/>
          </a:xfrm>
          <a:prstGeom prst="rect">
            <a:avLst/>
          </a:prstGeom>
        </p:spPr>
      </p:pic>
      <p:sp>
        <p:nvSpPr>
          <p:cNvPr id="2" name="Text 0">
            <a:extLst>
              <a:ext uri="{FF2B5EF4-FFF2-40B4-BE49-F238E27FC236}">
                <a16:creationId xmlns:a16="http://schemas.microsoft.com/office/drawing/2014/main" id="{C6D1C83D-9160-F005-FA71-66E465D9BB61}"/>
              </a:ext>
            </a:extLst>
          </p:cNvPr>
          <p:cNvSpPr/>
          <p:nvPr/>
        </p:nvSpPr>
        <p:spPr>
          <a:xfrm>
            <a:off x="480179" y="360521"/>
            <a:ext cx="5398056" cy="505063"/>
          </a:xfrm>
          <a:prstGeom prst="rect">
            <a:avLst/>
          </a:prstGeom>
          <a:noFill/>
          <a:ln/>
        </p:spPr>
        <p:txBody>
          <a:bodyPr wrap="none" lIns="0" tIns="0" rIns="0" bIns="0" rtlCol="0" anchor="t"/>
          <a:lstStyle/>
          <a:p>
            <a:pPr marL="0" indent="0" algn="l">
              <a:lnSpc>
                <a:spcPts val="3950"/>
              </a:lnSpc>
              <a:buNone/>
            </a:pPr>
            <a:r>
              <a:rPr lang="en-US" sz="3150" b="1">
                <a:solidFill>
                  <a:srgbClr val="151617"/>
                </a:solidFill>
                <a:latin typeface="Montserrat Black" pitchFamily="34" charset="0"/>
              </a:rPr>
              <a:t>Use case Diagram</a:t>
            </a:r>
            <a:endParaRPr lang="en-US" sz="31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E7C456-9603-F6D4-A2B7-A8194FB9F1B8}"/>
              </a:ext>
            </a:extLst>
          </p:cNvPr>
          <p:cNvPicPr>
            <a:picLocks noChangeAspect="1"/>
          </p:cNvPicPr>
          <p:nvPr/>
        </p:nvPicPr>
        <p:blipFill>
          <a:blip r:embed="rId3"/>
          <a:stretch>
            <a:fillRect/>
          </a:stretch>
        </p:blipFill>
        <p:spPr>
          <a:xfrm>
            <a:off x="2898662" y="1721408"/>
            <a:ext cx="8833076" cy="6026304"/>
          </a:xfrm>
          <a:prstGeom prst="rect">
            <a:avLst/>
          </a:prstGeom>
        </p:spPr>
      </p:pic>
      <p:sp>
        <p:nvSpPr>
          <p:cNvPr id="2" name="Text 0">
            <a:extLst>
              <a:ext uri="{FF2B5EF4-FFF2-40B4-BE49-F238E27FC236}">
                <a16:creationId xmlns:a16="http://schemas.microsoft.com/office/drawing/2014/main" id="{4B3262ED-AB9F-B283-5161-D23C71421CCD}"/>
              </a:ext>
            </a:extLst>
          </p:cNvPr>
          <p:cNvSpPr/>
          <p:nvPr/>
        </p:nvSpPr>
        <p:spPr>
          <a:xfrm>
            <a:off x="480179" y="360521"/>
            <a:ext cx="5398056" cy="505063"/>
          </a:xfrm>
          <a:prstGeom prst="rect">
            <a:avLst/>
          </a:prstGeom>
          <a:noFill/>
          <a:ln/>
        </p:spPr>
        <p:txBody>
          <a:bodyPr wrap="none" lIns="0" tIns="0" rIns="0" bIns="0" rtlCol="0" anchor="t"/>
          <a:lstStyle/>
          <a:p>
            <a:pPr marL="0" indent="0" algn="l">
              <a:lnSpc>
                <a:spcPts val="3950"/>
              </a:lnSpc>
              <a:buNone/>
            </a:pPr>
            <a:r>
              <a:rPr lang="en-US" sz="3150" b="1">
                <a:solidFill>
                  <a:srgbClr val="151617"/>
                </a:solidFill>
                <a:latin typeface="Montserrat Black" pitchFamily="34" charset="0"/>
              </a:rPr>
              <a:t>Use case Diagram</a:t>
            </a:r>
            <a:endParaRPr lang="en-US" sz="31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2049</Words>
  <Application>Microsoft Office PowerPoint</Application>
  <PresentationFormat>Custom</PresentationFormat>
  <Paragraphs>217</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Montserrat Black</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ADMIN</dc:creator>
  <cp:lastModifiedBy>Starling's Jodie</cp:lastModifiedBy>
  <cp:revision>19</cp:revision>
  <dcterms:created xsi:type="dcterms:W3CDTF">2025-12-22T05:46:35Z</dcterms:created>
  <dcterms:modified xsi:type="dcterms:W3CDTF">2025-12-30T06:06:31Z</dcterms:modified>
</cp:coreProperties>
</file>